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Lst>
  <p:notesMasterIdLst>
    <p:notesMasterId r:id="rId15"/>
  </p:notesMasterIdLst>
  <p:handoutMasterIdLst>
    <p:handoutMasterId r:id="rId16"/>
  </p:handoutMasterIdLst>
  <p:sldIdLst>
    <p:sldId id="265" r:id="rId3"/>
    <p:sldId id="1344" r:id="rId4"/>
    <p:sldId id="1345" r:id="rId5"/>
    <p:sldId id="1347" r:id="rId6"/>
    <p:sldId id="1348" r:id="rId7"/>
    <p:sldId id="1349" r:id="rId8"/>
    <p:sldId id="1333" r:id="rId9"/>
    <p:sldId id="1336" r:id="rId10"/>
    <p:sldId id="1337" r:id="rId11"/>
    <p:sldId id="1325" r:id="rId12"/>
    <p:sldId id="1326" r:id="rId13"/>
    <p:sldId id="135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6C3A9BC-B3AC-92C6-450B-A896761230FA}" name="Aaron Weeden" initials="" userId="S::aaronwee@buffalo.edu::be9fcc26-76ce-4c12-ba12-73eb5d905ae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A5B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DD73F6-A021-8745-83F4-05D28D702BB8}" v="96" dt="2023-11-03T15:31:36.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3"/>
    <p:restoredTop sz="94652"/>
  </p:normalViewPr>
  <p:slideViewPr>
    <p:cSldViewPr snapToGrid="0">
      <p:cViewPr varScale="1">
        <p:scale>
          <a:sx n="133" d="100"/>
          <a:sy n="133" d="100"/>
        </p:scale>
        <p:origin x="1192"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80B003-DC8F-027B-8B5C-2948A37013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576C30-BF42-E8E9-2B72-78B74027F0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802733-A294-F643-A156-A945EA381902}" type="datetimeFigureOut">
              <a:rPr lang="en-US" smtClean="0"/>
              <a:t>11/8/23</a:t>
            </a:fld>
            <a:endParaRPr lang="en-US"/>
          </a:p>
        </p:txBody>
      </p:sp>
      <p:sp>
        <p:nvSpPr>
          <p:cNvPr id="4" name="Footer Placeholder 3">
            <a:extLst>
              <a:ext uri="{FF2B5EF4-FFF2-40B4-BE49-F238E27FC236}">
                <a16:creationId xmlns:a16="http://schemas.microsoft.com/office/drawing/2014/main" id="{4F1C67C4-0030-4BB7-67C6-BD4ECDD28B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BB89AA-8848-1E2C-F948-C5AD7D7969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61053-D67A-344C-91E7-CE834423E114}" type="slidenum">
              <a:rPr lang="en-US" smtClean="0"/>
              <a:t>‹#›</a:t>
            </a:fld>
            <a:endParaRPr lang="en-US"/>
          </a:p>
        </p:txBody>
      </p:sp>
    </p:spTree>
    <p:extLst>
      <p:ext uri="{BB962C8B-B14F-4D97-AF65-F5344CB8AC3E}">
        <p14:creationId xmlns:p14="http://schemas.microsoft.com/office/powerpoint/2010/main" val="1371389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C23B8-AA4E-A745-B1A4-5FD888AFABF8}" type="datetimeFigureOut">
              <a:rPr lang="en-US" smtClean="0"/>
              <a:t>11/8/23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C67B8-FBDD-8D4B-BE88-878F481C4B10}" type="slidenum">
              <a:rPr lang="en-US" smtClean="0"/>
              <a:t>‹#›</a:t>
            </a:fld>
            <a:endParaRPr lang="en-US"/>
          </a:p>
        </p:txBody>
      </p:sp>
    </p:spTree>
    <p:extLst>
      <p:ext uri="{BB962C8B-B14F-4D97-AF65-F5344CB8AC3E}">
        <p14:creationId xmlns:p14="http://schemas.microsoft.com/office/powerpoint/2010/main" val="2736627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2C67B8-FBDD-8D4B-BE88-878F481C4B10}" type="slidenum">
              <a:rPr lang="en-US" smtClean="0"/>
              <a:t>1</a:t>
            </a:fld>
            <a:endParaRPr lang="en-US"/>
          </a:p>
        </p:txBody>
      </p:sp>
    </p:spTree>
    <p:extLst>
      <p:ext uri="{BB962C8B-B14F-4D97-AF65-F5344CB8AC3E}">
        <p14:creationId xmlns:p14="http://schemas.microsoft.com/office/powerpoint/2010/main" val="120444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2C67B8-FBDD-8D4B-BE88-878F481C4B10}" type="slidenum">
              <a:rPr lang="en-US" smtClean="0"/>
              <a:t>7</a:t>
            </a:fld>
            <a:endParaRPr lang="en-US"/>
          </a:p>
        </p:txBody>
      </p:sp>
    </p:spTree>
    <p:extLst>
      <p:ext uri="{BB962C8B-B14F-4D97-AF65-F5344CB8AC3E}">
        <p14:creationId xmlns:p14="http://schemas.microsoft.com/office/powerpoint/2010/main" val="16597435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7E93-1B93-800C-FBFF-E7CCD485E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A22DF3-2A08-5820-6419-E634C51FB9D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EFFFAD37-9C4D-3758-2B48-7F1D0F266F4C}"/>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588751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B280-A6CC-F13F-679A-0BD5AA04BBD5}"/>
              </a:ext>
            </a:extLst>
          </p:cNvPr>
          <p:cNvSpPr>
            <a:spLocks noGrp="1"/>
          </p:cNvSpPr>
          <p:nvPr>
            <p:ph type="title" hasCustomPrompt="1"/>
          </p:nvPr>
        </p:nvSpPr>
        <p:spPr>
          <a:xfrm>
            <a:off x="1367366" y="2465740"/>
            <a:ext cx="9457267" cy="1926519"/>
          </a:xfrm>
        </p:spPr>
        <p:txBody>
          <a:bodyPr/>
          <a:lstStyle>
            <a:lvl1pPr algn="ctr">
              <a:defRPr/>
            </a:lvl1pPr>
          </a:lstStyle>
          <a:p>
            <a:r>
              <a:rPr lang="en-US"/>
              <a:t>New Section Slide</a:t>
            </a:r>
          </a:p>
        </p:txBody>
      </p:sp>
    </p:spTree>
    <p:extLst>
      <p:ext uri="{BB962C8B-B14F-4D97-AF65-F5344CB8AC3E}">
        <p14:creationId xmlns:p14="http://schemas.microsoft.com/office/powerpoint/2010/main" val="121828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33E-7AD2-EC4A-470A-B1AE24B3DB76}"/>
              </a:ext>
            </a:extLst>
          </p:cNvPr>
          <p:cNvSpPr>
            <a:spLocks noGrp="1"/>
          </p:cNvSpPr>
          <p:nvPr>
            <p:ph type="title"/>
          </p:nvPr>
        </p:nvSpPr>
        <p:spPr>
          <a:xfrm>
            <a:off x="450376" y="0"/>
            <a:ext cx="10903424"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D115908-5914-4E93-9016-289BCF2D7637}"/>
              </a:ext>
            </a:extLst>
          </p:cNvPr>
          <p:cNvSpPr>
            <a:spLocks noGrp="1"/>
          </p:cNvSpPr>
          <p:nvPr>
            <p:ph idx="1"/>
          </p:nvPr>
        </p:nvSpPr>
        <p:spPr>
          <a:xfrm>
            <a:off x="450376" y="1363912"/>
            <a:ext cx="10903424" cy="41301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FDB1CC4-C0FC-9B8B-CBEC-DE0231BBDFB7}"/>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74680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9C98-4D96-1E6C-1441-7717C4173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3BB950-FE26-5159-04BA-11F19F3133A3}"/>
              </a:ext>
            </a:extLst>
          </p:cNvPr>
          <p:cNvSpPr>
            <a:spLocks noGrp="1"/>
          </p:cNvSpPr>
          <p:nvPr>
            <p:ph sz="half" idx="1"/>
          </p:nvPr>
        </p:nvSpPr>
        <p:spPr>
          <a:xfrm>
            <a:off x="838200" y="1619561"/>
            <a:ext cx="5181600" cy="3625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13112D-CDCA-1A05-B441-246F15340B0E}"/>
              </a:ext>
            </a:extLst>
          </p:cNvPr>
          <p:cNvSpPr>
            <a:spLocks noGrp="1"/>
          </p:cNvSpPr>
          <p:nvPr>
            <p:ph sz="half" idx="2"/>
          </p:nvPr>
        </p:nvSpPr>
        <p:spPr>
          <a:xfrm>
            <a:off x="6172200" y="1619561"/>
            <a:ext cx="5181600" cy="3625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AD3C371-D1AE-613B-6560-2B196723BBA3}"/>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247614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E33E-7AD2-EC4A-470A-B1AE24B3D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15908-5914-4E93-9016-289BCF2D7637}"/>
              </a:ext>
            </a:extLst>
          </p:cNvPr>
          <p:cNvSpPr>
            <a:spLocks noGrp="1"/>
          </p:cNvSpPr>
          <p:nvPr>
            <p:ph idx="1"/>
          </p:nvPr>
        </p:nvSpPr>
        <p:spPr>
          <a:xfrm>
            <a:off x="838200" y="1575166"/>
            <a:ext cx="10515600" cy="4152972"/>
          </a:xfrm>
          <a:prstGeom prst="rect">
            <a:avLst/>
          </a:prstGeom>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FDB1CC4-C0FC-9B8B-CBEC-DE0231BBDFB7}"/>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74680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C9C98-4D96-1E6C-1441-7717C4173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3BB950-FE26-5159-04BA-11F19F3133A3}"/>
              </a:ext>
            </a:extLst>
          </p:cNvPr>
          <p:cNvSpPr>
            <a:spLocks noGrp="1"/>
          </p:cNvSpPr>
          <p:nvPr>
            <p:ph sz="half" idx="1"/>
          </p:nvPr>
        </p:nvSpPr>
        <p:spPr>
          <a:xfrm>
            <a:off x="838200" y="1825625"/>
            <a:ext cx="5181600" cy="3625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13112D-CDCA-1A05-B441-246F15340B0E}"/>
              </a:ext>
            </a:extLst>
          </p:cNvPr>
          <p:cNvSpPr>
            <a:spLocks noGrp="1"/>
          </p:cNvSpPr>
          <p:nvPr>
            <p:ph sz="half" idx="2"/>
          </p:nvPr>
        </p:nvSpPr>
        <p:spPr>
          <a:xfrm>
            <a:off x="6172200" y="1825625"/>
            <a:ext cx="5181600" cy="362560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BAD3C371-D1AE-613B-6560-2B196723BBA3}"/>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247614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AF24-F8B8-D78A-33D2-A8164ED5EF66}"/>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55DCBCC5-2B16-640F-6F06-21CA8E0C26D4}"/>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193888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827796-6B13-BAB9-7C09-1ABD0F31B356}"/>
              </a:ext>
            </a:extLst>
          </p:cNvPr>
          <p:cNvSpPr>
            <a:spLocks noGrp="1"/>
          </p:cNvSpPr>
          <p:nvPr>
            <p:ph type="sldNum" sz="quarter" idx="12"/>
          </p:nvPr>
        </p:nvSpPr>
        <p:spPr/>
        <p:txBody>
          <a:bodyPr/>
          <a:lstStyle/>
          <a:p>
            <a:fld id="{63BD2F73-0CFD-ED40-B396-CDAFC9C81372}" type="slidenum">
              <a:rPr lang="en-US" smtClean="0"/>
              <a:t>‹#›</a:t>
            </a:fld>
            <a:endParaRPr lang="en-US"/>
          </a:p>
        </p:txBody>
      </p:sp>
    </p:spTree>
    <p:extLst>
      <p:ext uri="{BB962C8B-B14F-4D97-AF65-F5344CB8AC3E}">
        <p14:creationId xmlns:p14="http://schemas.microsoft.com/office/powerpoint/2010/main" val="298166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defTabSz="914400" rtl="0" eaLnBrk="1" latinLnBrk="0" hangingPunct="1">
              <a:lnSpc>
                <a:spcPct val="90000"/>
              </a:lnSpc>
              <a:spcBef>
                <a:spcPct val="0"/>
              </a:spcBef>
              <a:buNone/>
              <a:defRPr lang="en-US" sz="4000" b="1" kern="1200" dirty="0">
                <a:solidFill>
                  <a:srgbClr val="1A5B6E"/>
                </a:solidFill>
                <a:latin typeface="Helvetica" pitchFamily="2" charset="0"/>
                <a:ea typeface="+mj-ea"/>
                <a:cs typeface="+mj-cs"/>
              </a:defRPr>
            </a:lvl1pPr>
          </a:lstStyle>
          <a:p>
            <a:r>
              <a:rPr lang="en-US"/>
              <a:t>Click to edit Master title style</a:t>
            </a:r>
          </a:p>
        </p:txBody>
      </p:sp>
      <p:sp>
        <p:nvSpPr>
          <p:cNvPr id="3" name="Content Placeholder 2"/>
          <p:cNvSpPr>
            <a:spLocks noGrp="1"/>
          </p:cNvSpPr>
          <p:nvPr>
            <p:ph sz="half" idx="1"/>
          </p:nvPr>
        </p:nvSpPr>
        <p:spPr>
          <a:xfrm>
            <a:off x="886967" y="1026094"/>
            <a:ext cx="6106583" cy="4724400"/>
          </a:xfrm>
        </p:spPr>
        <p:txBody>
          <a:bodyPr>
            <a:normAutofit/>
          </a:bodyPr>
          <a:lstStyle>
            <a:lvl1pPr marL="228600" indent="-228600" algn="l" defTabSz="914400" rtl="0" eaLnBrk="1" latinLnBrk="0" hangingPunct="1">
              <a:lnSpc>
                <a:spcPct val="90000"/>
              </a:lnSpc>
              <a:buFont typeface="Arial" panose="020B0604020202020204" pitchFamily="34" charset="0"/>
              <a:buChar char="•"/>
              <a:defRPr lang="en-US" sz="2400" b="1" i="0" kern="1200" dirty="0">
                <a:solidFill>
                  <a:schemeClr val="tx1">
                    <a:lumMod val="65000"/>
                    <a:lumOff val="35000"/>
                  </a:schemeClr>
                </a:solidFill>
                <a:latin typeface="Helvetica" pitchFamily="2" charset="0"/>
                <a:ea typeface="+mn-ea"/>
                <a:cs typeface="+mn-cs"/>
              </a:defRPr>
            </a:lvl1pPr>
            <a:lvl2pPr marL="685800" indent="-228600" algn="l" defTabSz="914400" rtl="0" eaLnBrk="1" latinLnBrk="0" hangingPunct="1">
              <a:lnSpc>
                <a:spcPct val="90000"/>
              </a:lnSpc>
              <a:buFont typeface="Arial" panose="020B0604020202020204" pitchFamily="34" charset="0"/>
              <a:buChar char="•"/>
              <a:defRPr lang="en-US" sz="2000" b="0" i="0" kern="1200" dirty="0">
                <a:solidFill>
                  <a:schemeClr val="tx1">
                    <a:lumMod val="65000"/>
                    <a:lumOff val="35000"/>
                  </a:schemeClr>
                </a:solidFill>
                <a:latin typeface="Helvetica" pitchFamily="2" charset="0"/>
                <a:ea typeface="+mn-ea"/>
                <a:cs typeface="+mn-cs"/>
              </a:defRPr>
            </a:lvl2pPr>
            <a:lvl3pPr marL="1143000" indent="-228600" algn="l" defTabSz="914400" rtl="0" eaLnBrk="1" latinLnBrk="0" hangingPunct="1">
              <a:lnSpc>
                <a:spcPct val="90000"/>
              </a:lnSpc>
              <a:buFont typeface="Arial" panose="020B0604020202020204" pitchFamily="34" charset="0"/>
              <a:buChar char="•"/>
              <a:defRPr lang="en-US" sz="2000" b="0" i="0" kern="1200" dirty="0">
                <a:solidFill>
                  <a:schemeClr val="tx1">
                    <a:lumMod val="65000"/>
                    <a:lumOff val="35000"/>
                  </a:schemeClr>
                </a:solidFill>
                <a:latin typeface="Helvetica" pitchFamily="2" charset="0"/>
                <a:ea typeface="+mn-ea"/>
                <a:cs typeface="+mn-cs"/>
              </a:defRPr>
            </a:lvl3pPr>
            <a:lvl4pPr marL="1600200" indent="-228600" algn="l" defTabSz="914400" rtl="0" eaLnBrk="1" latinLnBrk="0" hangingPunct="1">
              <a:lnSpc>
                <a:spcPct val="90000"/>
              </a:lnSpc>
              <a:buFont typeface="Arial" panose="020B0604020202020204" pitchFamily="34" charset="0"/>
              <a:buChar char="•"/>
              <a:defRPr lang="en-US" sz="2000" b="0" i="0" kern="1200" dirty="0">
                <a:solidFill>
                  <a:schemeClr val="tx1">
                    <a:lumMod val="65000"/>
                    <a:lumOff val="35000"/>
                  </a:schemeClr>
                </a:solidFill>
                <a:latin typeface="Helvetica" pitchFamily="2" charset="0"/>
                <a:ea typeface="+mn-ea"/>
                <a:cs typeface="+mn-cs"/>
              </a:defRPr>
            </a:lvl4pPr>
            <a:lvl5pPr marL="2057400" indent="-228600" algn="l" defTabSz="914400" rtl="0" eaLnBrk="1" latinLnBrk="0" hangingPunct="1">
              <a:lnSpc>
                <a:spcPct val="90000"/>
              </a:lnSpc>
              <a:buFont typeface="Arial" panose="020B0604020202020204" pitchFamily="34" charset="0"/>
              <a:buChar char="•"/>
              <a:defRPr lang="en-US" sz="2000" b="0" i="0" kern="1200" dirty="0">
                <a:solidFill>
                  <a:schemeClr val="tx1">
                    <a:lumMod val="65000"/>
                    <a:lumOff val="35000"/>
                  </a:schemeClr>
                </a:solidFill>
                <a:latin typeface="Helvetica" pitchFamily="2" charset="0"/>
                <a:ea typeface="+mn-ea"/>
                <a:cs typeface="+mn-cs"/>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0800D4E-A23A-364D-CF76-8FE7B908DB2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87521" y="6257067"/>
            <a:ext cx="1587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3A03385-71F3-7B8C-8EA2-A4763418FC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07369" y="6194614"/>
            <a:ext cx="2245116" cy="655508"/>
          </a:xfrm>
          <a:prstGeom prst="rect">
            <a:avLst/>
          </a:prstGeom>
        </p:spPr>
      </p:pic>
      <p:pic>
        <p:nvPicPr>
          <p:cNvPr id="6" name="Picture 5">
            <a:extLst>
              <a:ext uri="{FF2B5EF4-FFF2-40B4-BE49-F238E27FC236}">
                <a16:creationId xmlns:a16="http://schemas.microsoft.com/office/drawing/2014/main" id="{1F3DD99B-37D0-B277-FEFB-683D597618DB}"/>
              </a:ext>
            </a:extLst>
          </p:cNvPr>
          <p:cNvPicPr>
            <a:picLocks noChangeAspect="1"/>
          </p:cNvPicPr>
          <p:nvPr userDrawn="1"/>
        </p:nvPicPr>
        <p:blipFill>
          <a:blip r:embed="rId4">
            <a:extLst>
              <a:ext uri="{28A0092B-C50C-407E-A947-70E740481C1C}">
                <a14:useLocalDpi xmlns:a14="http://schemas.microsoft.com/office/drawing/2010/main"/>
              </a:ext>
            </a:extLst>
          </a:blip>
          <a:srcRect/>
          <a:stretch>
            <a:fillRect/>
          </a:stretch>
        </p:blipFill>
        <p:spPr bwMode="auto">
          <a:xfrm>
            <a:off x="11353800" y="6095551"/>
            <a:ext cx="751994" cy="754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14996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7B280-A6CC-F13F-679A-0BD5AA04BBD5}"/>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613424F8-083B-CC47-13F3-E3DD67126CD1}"/>
              </a:ext>
            </a:extLst>
          </p:cNvPr>
          <p:cNvSpPr>
            <a:spLocks noGrp="1"/>
          </p:cNvSpPr>
          <p:nvPr>
            <p:ph type="body" sz="quarter" idx="11" hasCustomPrompt="1"/>
          </p:nvPr>
        </p:nvSpPr>
        <p:spPr>
          <a:xfrm>
            <a:off x="4805363" y="3639672"/>
            <a:ext cx="6707187" cy="2348752"/>
          </a:xfrm>
        </p:spPr>
        <p:txBody>
          <a:bodyPr/>
          <a:lstStyle/>
          <a:p>
            <a:pPr lvl="0"/>
            <a:r>
              <a:rPr lang="en-US"/>
              <a:t>Presenter Name, Institution</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Presenter Name, Institution</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Presenter Name, Institution</a:t>
            </a:r>
          </a:p>
        </p:txBody>
      </p:sp>
      <p:sp>
        <p:nvSpPr>
          <p:cNvPr id="11" name="Text Placeholder 10">
            <a:extLst>
              <a:ext uri="{FF2B5EF4-FFF2-40B4-BE49-F238E27FC236}">
                <a16:creationId xmlns:a16="http://schemas.microsoft.com/office/drawing/2014/main" id="{9F58DF9C-9144-C6EA-869E-D35AA785E1A9}"/>
              </a:ext>
            </a:extLst>
          </p:cNvPr>
          <p:cNvSpPr>
            <a:spLocks noGrp="1"/>
          </p:cNvSpPr>
          <p:nvPr>
            <p:ph type="body" sz="quarter" idx="12" hasCustomPrompt="1"/>
          </p:nvPr>
        </p:nvSpPr>
        <p:spPr>
          <a:xfrm>
            <a:off x="7797800" y="6210300"/>
            <a:ext cx="3276600" cy="419100"/>
          </a:xfrm>
        </p:spPr>
        <p:txBody>
          <a:bodyPr anchor="ctr" anchorCtr="0">
            <a:noAutofit/>
          </a:bodyPr>
          <a:lstStyle>
            <a:lvl1pPr>
              <a:defRPr sz="1100" b="0" i="0">
                <a:solidFill>
                  <a:schemeClr val="bg2">
                    <a:lumMod val="75000"/>
                  </a:schemeClr>
                </a:solidFill>
                <a:latin typeface="Helvetica" pitchFamily="2" charset="0"/>
              </a:defRPr>
            </a:lvl1pPr>
          </a:lstStyle>
          <a:p>
            <a:r>
              <a:rPr lang="en-US"/>
              <a:t>NSF Award: OCI </a:t>
            </a:r>
            <a:r>
              <a:rPr lang="en-US">
                <a:effectLst/>
                <a:latin typeface="Helvetica" pitchFamily="2" charset="0"/>
                <a:ea typeface="Times New Roman" panose="02020603050405020304" pitchFamily="18" charset="0"/>
              </a:rPr>
              <a:t>2137603</a:t>
            </a:r>
            <a:endParaRPr lang="en-US"/>
          </a:p>
        </p:txBody>
      </p:sp>
      <p:sp>
        <p:nvSpPr>
          <p:cNvPr id="4" name="TextBox 3">
            <a:extLst>
              <a:ext uri="{FF2B5EF4-FFF2-40B4-BE49-F238E27FC236}">
                <a16:creationId xmlns:a16="http://schemas.microsoft.com/office/drawing/2014/main" id="{52CB996D-F657-1C24-AC28-41920F9CE9D4}"/>
              </a:ext>
            </a:extLst>
          </p:cNvPr>
          <p:cNvSpPr txBox="1"/>
          <p:nvPr userDrawn="1"/>
        </p:nvSpPr>
        <p:spPr>
          <a:xfrm>
            <a:off x="2422187" y="729574"/>
            <a:ext cx="184731" cy="369332"/>
          </a:xfrm>
          <a:prstGeom prst="rect">
            <a:avLst/>
          </a:prstGeom>
          <a:noFill/>
        </p:spPr>
        <p:txBody>
          <a:bodyPr wrap="none" rtlCol="0">
            <a:spAutoFit/>
          </a:bodyPr>
          <a:lstStyle/>
          <a:p>
            <a:pPr algn="l"/>
            <a:endParaRPr lang="en-US"/>
          </a:p>
        </p:txBody>
      </p:sp>
    </p:spTree>
    <p:extLst>
      <p:ext uri="{BB962C8B-B14F-4D97-AF65-F5344CB8AC3E}">
        <p14:creationId xmlns:p14="http://schemas.microsoft.com/office/powerpoint/2010/main" val="2142526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2A6B8-5CE2-0C56-56BD-A1DD772FD1D3}"/>
              </a:ext>
            </a:extLst>
          </p:cNvPr>
          <p:cNvSpPr>
            <a:spLocks noGrp="1"/>
          </p:cNvSpPr>
          <p:nvPr>
            <p:ph type="title"/>
          </p:nvPr>
        </p:nvSpPr>
        <p:spPr>
          <a:xfrm>
            <a:off x="838200" y="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C52137-CDCF-F643-A78B-475F87CFBC93}"/>
              </a:ext>
            </a:extLst>
          </p:cNvPr>
          <p:cNvSpPr>
            <a:spLocks noGrp="1"/>
          </p:cNvSpPr>
          <p:nvPr>
            <p:ph type="body" idx="1"/>
          </p:nvPr>
        </p:nvSpPr>
        <p:spPr>
          <a:xfrm>
            <a:off x="838200" y="1825624"/>
            <a:ext cx="10515600" cy="37966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64DDB11-F0CC-6139-2942-E004983BD2A8}"/>
              </a:ext>
            </a:extLst>
          </p:cNvPr>
          <p:cNvSpPr>
            <a:spLocks noGrp="1"/>
          </p:cNvSpPr>
          <p:nvPr>
            <p:ph type="sldNum" sz="quarter" idx="4"/>
          </p:nvPr>
        </p:nvSpPr>
        <p:spPr>
          <a:xfrm>
            <a:off x="8184293" y="6245140"/>
            <a:ext cx="2743200" cy="365125"/>
          </a:xfrm>
          <a:prstGeom prst="rect">
            <a:avLst/>
          </a:prstGeom>
        </p:spPr>
        <p:txBody>
          <a:bodyPr vert="horz" lIns="91440" tIns="45720" rIns="91440" bIns="45720" rtlCol="0" anchor="ctr"/>
          <a:lstStyle>
            <a:lvl1pPr algn="r">
              <a:defRPr sz="1100" b="0" i="0">
                <a:solidFill>
                  <a:schemeClr val="tx1">
                    <a:tint val="75000"/>
                  </a:schemeClr>
                </a:solidFill>
                <a:latin typeface="Helvetica Light" panose="020B0403020202020204" pitchFamily="34" charset="0"/>
              </a:defRPr>
            </a:lvl1pPr>
          </a:lstStyle>
          <a:p>
            <a:fld id="{63BD2F73-0CFD-ED40-B396-CDAFC9C81372}" type="slidenum">
              <a:rPr lang="en-US" smtClean="0"/>
              <a:pPr/>
              <a:t>‹#›</a:t>
            </a:fld>
            <a:endParaRPr lang="en-US"/>
          </a:p>
        </p:txBody>
      </p:sp>
      <p:pic>
        <p:nvPicPr>
          <p:cNvPr id="4" name="Picture 4">
            <a:extLst>
              <a:ext uri="{FF2B5EF4-FFF2-40B4-BE49-F238E27FC236}">
                <a16:creationId xmlns:a16="http://schemas.microsoft.com/office/drawing/2014/main" id="{EC1DFF6A-F54B-4949-EC26-A8EBF94A6426}"/>
              </a:ext>
            </a:extLst>
          </p:cNvPr>
          <p:cNvPicPr>
            <a:picLocks noChangeAspect="1"/>
          </p:cNvPicPr>
          <p:nvPr userDrawn="1"/>
        </p:nvPicPr>
        <p:blipFill>
          <a:blip r:embed="rId11">
            <a:extLst>
              <a:ext uri="{28A0092B-C50C-407E-A947-70E740481C1C}">
                <a14:useLocalDpi xmlns:a14="http://schemas.microsoft.com/office/drawing/2010/main"/>
              </a:ext>
            </a:extLst>
          </a:blip>
          <a:srcRect/>
          <a:stretch>
            <a:fillRect/>
          </a:stretch>
        </p:blipFill>
        <p:spPr bwMode="auto">
          <a:xfrm>
            <a:off x="5302250" y="6180052"/>
            <a:ext cx="1587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125503"/>
      </p:ext>
    </p:extLst>
  </p:cSld>
  <p:clrMap bg1="lt1" tx1="dk1" bg2="lt2" tx2="dk2" accent1="accent1" accent2="accent2" accent3="accent3" accent4="accent4" accent5="accent5" accent6="accent6" hlink="hlink" folHlink="folHlink"/>
  <p:sldLayoutIdLst>
    <p:sldLayoutId id="2147483675" r:id="rId1"/>
    <p:sldLayoutId id="2147483697" r:id="rId2"/>
    <p:sldLayoutId id="2147483698" r:id="rId3"/>
    <p:sldLayoutId id="2147483676" r:id="rId4"/>
    <p:sldLayoutId id="2147483677" r:id="rId5"/>
    <p:sldLayoutId id="2147483678" r:id="rId6"/>
    <p:sldLayoutId id="2147483679" r:id="rId7"/>
    <p:sldLayoutId id="2147483696" r:id="rId8"/>
  </p:sldLayoutIdLst>
  <p:txStyles>
    <p:titleStyle>
      <a:lvl1pPr algn="l" defTabSz="914400" rtl="0" eaLnBrk="1" latinLnBrk="0" hangingPunct="1">
        <a:lnSpc>
          <a:spcPct val="90000"/>
        </a:lnSpc>
        <a:spcBef>
          <a:spcPct val="0"/>
        </a:spcBef>
        <a:buNone/>
        <a:defRPr sz="4400" b="1" kern="1200">
          <a:solidFill>
            <a:srgbClr val="1A5B6E"/>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65000"/>
              <a:lumOff val="3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65000"/>
              <a:lumOff val="3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65000"/>
              <a:lumOff val="3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2A6B8-5CE2-0C56-56BD-A1DD772FD1D3}"/>
              </a:ext>
            </a:extLst>
          </p:cNvPr>
          <p:cNvSpPr>
            <a:spLocks noGrp="1"/>
          </p:cNvSpPr>
          <p:nvPr>
            <p:ph type="title"/>
          </p:nvPr>
        </p:nvSpPr>
        <p:spPr>
          <a:xfrm>
            <a:off x="2054577" y="1505303"/>
            <a:ext cx="9457267" cy="1926519"/>
          </a:xfrm>
          <a:prstGeom prst="rect">
            <a:avLst/>
          </a:prstGeom>
        </p:spPr>
        <p:txBody>
          <a:bodyPr vert="horz" lIns="91440" tIns="45720" rIns="91440" bIns="45720" rtlCol="0" anchor="ctr">
            <a:normAutofit/>
          </a:bodyPr>
          <a:lstStyle/>
          <a:p>
            <a:r>
              <a:rPr lang="en-US"/>
              <a:t>Click to edit Master title style</a:t>
            </a:r>
          </a:p>
        </p:txBody>
      </p:sp>
      <p:sp>
        <p:nvSpPr>
          <p:cNvPr id="10" name="Text Placeholder 9">
            <a:extLst>
              <a:ext uri="{FF2B5EF4-FFF2-40B4-BE49-F238E27FC236}">
                <a16:creationId xmlns:a16="http://schemas.microsoft.com/office/drawing/2014/main" id="{7C23AA7F-C761-C3F4-FE55-68439A112D2C}"/>
              </a:ext>
            </a:extLst>
          </p:cNvPr>
          <p:cNvSpPr>
            <a:spLocks noGrp="1"/>
          </p:cNvSpPr>
          <p:nvPr>
            <p:ph type="body" idx="1"/>
          </p:nvPr>
        </p:nvSpPr>
        <p:spPr>
          <a:xfrm>
            <a:off x="4823012" y="3657599"/>
            <a:ext cx="6688832" cy="2366683"/>
          </a:xfrm>
          <a:prstGeom prst="rect">
            <a:avLst/>
          </a:prstGeom>
        </p:spPr>
        <p:txBody>
          <a:bodyPr vert="horz" lIns="91440" tIns="45720" rIns="91440" bIns="45720" rtlCol="0">
            <a:normAutofit/>
          </a:bodyPr>
          <a:lstStyle/>
          <a:p>
            <a:pPr lvl="0"/>
            <a:r>
              <a:rPr lang="en-US"/>
              <a:t>Presenter Name, Institution</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Presenter Name, Institution</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Presenter Name, Institution</a:t>
            </a:r>
          </a:p>
        </p:txBody>
      </p:sp>
      <p:sp>
        <p:nvSpPr>
          <p:cNvPr id="14" name="Footer Placeholder 13">
            <a:extLst>
              <a:ext uri="{FF2B5EF4-FFF2-40B4-BE49-F238E27FC236}">
                <a16:creationId xmlns:a16="http://schemas.microsoft.com/office/drawing/2014/main" id="{4863D546-C40B-B57D-0E67-5AB2CC39AFE1}"/>
              </a:ext>
            </a:extLst>
          </p:cNvPr>
          <p:cNvSpPr>
            <a:spLocks noGrp="1"/>
          </p:cNvSpPr>
          <p:nvPr>
            <p:ph type="ftr" sz="quarter" idx="3"/>
          </p:nvPr>
        </p:nvSpPr>
        <p:spPr>
          <a:xfrm>
            <a:off x="6921500" y="6250059"/>
            <a:ext cx="4114800" cy="365125"/>
          </a:xfrm>
          <a:prstGeom prst="rect">
            <a:avLst/>
          </a:prstGeom>
        </p:spPr>
        <p:txBody>
          <a:bodyPr vert="horz" lIns="91440" tIns="45720" rIns="91440" bIns="45720" rtlCol="0" anchor="ctr"/>
          <a:lstStyle>
            <a:lvl1pPr algn="r">
              <a:defRPr sz="1100">
                <a:solidFill>
                  <a:schemeClr val="bg2">
                    <a:lumMod val="75000"/>
                  </a:schemeClr>
                </a:solidFill>
                <a:latin typeface="Helvetica" pitchFamily="2" charset="0"/>
              </a:defRPr>
            </a:lvl1pPr>
          </a:lstStyle>
          <a:p>
            <a:r>
              <a:rPr lang="en-US"/>
              <a:t>NSF Award: OCI </a:t>
            </a:r>
            <a:r>
              <a:rPr lang="en-US">
                <a:effectLst/>
                <a:latin typeface="Helvetica" pitchFamily="2" charset="0"/>
                <a:ea typeface="Times New Roman" panose="02020603050405020304" pitchFamily="18" charset="0"/>
              </a:rPr>
              <a:t>2137603</a:t>
            </a:r>
            <a:endParaRPr lang="en-US"/>
          </a:p>
        </p:txBody>
      </p:sp>
    </p:spTree>
    <p:extLst>
      <p:ext uri="{BB962C8B-B14F-4D97-AF65-F5344CB8AC3E}">
        <p14:creationId xmlns:p14="http://schemas.microsoft.com/office/powerpoint/2010/main" val="405813351"/>
      </p:ext>
    </p:extLst>
  </p:cSld>
  <p:clrMap bg1="lt1" tx1="dk1" bg2="lt2" tx2="dk2" accent1="accent1" accent2="accent2" accent3="accent3" accent4="accent4" accent5="accent5" accent6="accent6" hlink="hlink" folHlink="folHlink"/>
  <p:sldLayoutIdLst>
    <p:sldLayoutId id="2147483648" r:id="rId1"/>
    <p:sldLayoutId id="2147483695" r:id="rId2"/>
  </p:sldLayoutIdLst>
  <p:txStyles>
    <p:titleStyle>
      <a:lvl1pPr algn="r" defTabSz="914400" rtl="0" eaLnBrk="1" latinLnBrk="0" hangingPunct="1">
        <a:lnSpc>
          <a:spcPct val="90000"/>
        </a:lnSpc>
        <a:spcBef>
          <a:spcPct val="0"/>
        </a:spcBef>
        <a:buNone/>
        <a:defRPr sz="4800" b="1" kern="1200">
          <a:solidFill>
            <a:srgbClr val="1A5B6E"/>
          </a:solidFill>
          <a:latin typeface="Helvetica" pitchFamily="2" charset="0"/>
          <a:ea typeface="+mj-ea"/>
          <a:cs typeface="+mj-cs"/>
        </a:defRPr>
      </a:lvl1pPr>
    </p:titleStyle>
    <p:bodyStyle>
      <a:lvl1pPr marL="0" indent="0" algn="r" defTabSz="914400" rtl="0" eaLnBrk="1" latinLnBrk="0" hangingPunct="1">
        <a:lnSpc>
          <a:spcPct val="90000"/>
        </a:lnSpc>
        <a:spcBef>
          <a:spcPts val="1000"/>
        </a:spcBef>
        <a:buFont typeface="Arial" panose="020B0604020202020204" pitchFamily="34" charset="0"/>
        <a:buNone/>
        <a:defRPr sz="1600" b="0" i="1" kern="1200">
          <a:solidFill>
            <a:schemeClr val="tx1">
              <a:lumMod val="65000"/>
              <a:lumOff val="35000"/>
            </a:schemeClr>
          </a:solidFill>
          <a:latin typeface="Helvetica" pitchFamily="2" charset="0"/>
          <a:ea typeface="+mn-ea"/>
          <a:cs typeface="+mn-cs"/>
        </a:defRPr>
      </a:lvl1pPr>
      <a:lvl2pPr marL="685800" indent="-228600" algn="r" defTabSz="914400" rtl="0" eaLnBrk="1" latinLnBrk="0" hangingPunct="1">
        <a:lnSpc>
          <a:spcPct val="90000"/>
        </a:lnSpc>
        <a:spcBef>
          <a:spcPts val="500"/>
        </a:spcBef>
        <a:buFont typeface="Arial" panose="020B0604020202020204" pitchFamily="34" charset="0"/>
        <a:buChar char="•"/>
        <a:defRPr sz="2400" b="0" i="0" kern="1200">
          <a:solidFill>
            <a:schemeClr val="tx1">
              <a:lumMod val="65000"/>
              <a:lumOff val="35000"/>
            </a:schemeClr>
          </a:solidFill>
          <a:latin typeface="Helvetica" pitchFamily="2" charset="0"/>
          <a:ea typeface="+mn-ea"/>
          <a:cs typeface="+mn-cs"/>
        </a:defRPr>
      </a:lvl2pPr>
      <a:lvl3pPr marL="1143000" indent="-228600" algn="r" defTabSz="914400" rtl="0" eaLnBrk="1" latinLnBrk="0" hangingPunct="1">
        <a:lnSpc>
          <a:spcPct val="90000"/>
        </a:lnSpc>
        <a:spcBef>
          <a:spcPts val="500"/>
        </a:spcBef>
        <a:buFont typeface="Arial" panose="020B0604020202020204" pitchFamily="34" charset="0"/>
        <a:buChar char="•"/>
        <a:defRPr sz="2000" b="0" i="0" kern="1200">
          <a:solidFill>
            <a:schemeClr val="tx1">
              <a:lumMod val="65000"/>
              <a:lumOff val="35000"/>
            </a:schemeClr>
          </a:solidFill>
          <a:latin typeface="Helvetica" pitchFamily="2" charset="0"/>
          <a:ea typeface="+mn-ea"/>
          <a:cs typeface="+mn-cs"/>
        </a:defRPr>
      </a:lvl3pPr>
      <a:lvl4pPr marL="1600200" indent="-228600" algn="r"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4pPr>
      <a:lvl5pPr marL="2057400" indent="-228600" algn="r"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bccr/xdmod-data" TargetMode="External"/><Relationship Id="rId2" Type="http://schemas.openxmlformats.org/officeDocument/2006/relationships/hyperlink" Target="https://github.com/ubccr/xdmod-notebooks" TargetMode="External"/><Relationship Id="rId1" Type="http://schemas.openxmlformats.org/officeDocument/2006/relationships/slideLayout" Target="../slideLayouts/slideLayout3.xml"/><Relationship Id="rId4" Type="http://schemas.openxmlformats.org/officeDocument/2006/relationships/hyperlink" Target="https://github.com/ubccr/xdmo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ubccr/xdmod-notebook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8A40-1617-45E6-811A-179E0145C26B}"/>
              </a:ext>
            </a:extLst>
          </p:cNvPr>
          <p:cNvSpPr>
            <a:spLocks noGrp="1"/>
          </p:cNvSpPr>
          <p:nvPr>
            <p:ph type="title"/>
          </p:nvPr>
        </p:nvSpPr>
        <p:spPr>
          <a:xfrm>
            <a:off x="817565" y="1505303"/>
            <a:ext cx="10694279" cy="1916623"/>
          </a:xfrm>
        </p:spPr>
        <p:txBody>
          <a:bodyPr>
            <a:normAutofit/>
          </a:bodyPr>
          <a:lstStyle/>
          <a:p>
            <a:r>
              <a:rPr lang="en-US" sz="4000">
                <a:latin typeface="Helvetica"/>
                <a:cs typeface="Helvetica"/>
              </a:rPr>
              <a:t>The Data Analytics Framework for </a:t>
            </a:r>
            <a:r>
              <a:rPr lang="en-US" sz="4000" err="1">
                <a:latin typeface="Helvetica"/>
                <a:cs typeface="Helvetica"/>
              </a:rPr>
              <a:t>XDMoD</a:t>
            </a:r>
            <a:endParaRPr lang="en-US" sz="4000">
              <a:cs typeface="Helvetica"/>
            </a:endParaRPr>
          </a:p>
        </p:txBody>
      </p:sp>
      <p:sp>
        <p:nvSpPr>
          <p:cNvPr id="3" name="Text Placeholder 2">
            <a:extLst>
              <a:ext uri="{FF2B5EF4-FFF2-40B4-BE49-F238E27FC236}">
                <a16:creationId xmlns:a16="http://schemas.microsoft.com/office/drawing/2014/main" id="{516260EC-B79F-E22A-2463-82A71D4FA80A}"/>
              </a:ext>
            </a:extLst>
          </p:cNvPr>
          <p:cNvSpPr>
            <a:spLocks noGrp="1"/>
          </p:cNvSpPr>
          <p:nvPr>
            <p:ph type="body" sz="quarter" idx="11"/>
          </p:nvPr>
        </p:nvSpPr>
        <p:spPr/>
        <p:txBody>
          <a:bodyPr vert="horz" lIns="91440" tIns="45720" rIns="91440" bIns="45720" rtlCol="0" anchor="t">
            <a:normAutofit/>
          </a:bodyPr>
          <a:lstStyle/>
          <a:p>
            <a:r>
              <a:rPr lang="en-US" dirty="0">
                <a:latin typeface="Helvetica"/>
                <a:cs typeface="Helvetica"/>
              </a:rPr>
              <a:t>Aaron Weeden</a:t>
            </a:r>
            <a:r>
              <a:rPr lang="en-US" baseline="30000" dirty="0">
                <a:latin typeface="Helvetica"/>
                <a:cs typeface="Helvetica"/>
              </a:rPr>
              <a:t>1</a:t>
            </a:r>
            <a:r>
              <a:rPr lang="en-US" dirty="0">
                <a:latin typeface="Helvetica"/>
                <a:cs typeface="Helvetica"/>
              </a:rPr>
              <a:t>, Joseph P. White</a:t>
            </a:r>
            <a:r>
              <a:rPr lang="en-US" baseline="30000" dirty="0">
                <a:latin typeface="Helvetica"/>
                <a:cs typeface="Helvetica"/>
              </a:rPr>
              <a:t>1</a:t>
            </a:r>
            <a:r>
              <a:rPr lang="en-US" dirty="0">
                <a:latin typeface="Helvetica"/>
                <a:cs typeface="Helvetica"/>
              </a:rPr>
              <a:t>, Robert L. DeLeon</a:t>
            </a:r>
            <a:r>
              <a:rPr lang="en-US" baseline="30000" dirty="0">
                <a:latin typeface="Helvetica"/>
                <a:cs typeface="Helvetica"/>
              </a:rPr>
              <a:t>1</a:t>
            </a:r>
            <a:r>
              <a:rPr lang="en-US" dirty="0">
                <a:latin typeface="Helvetica"/>
                <a:cs typeface="Helvetica"/>
              </a:rPr>
              <a:t>, Ryan Rathsam</a:t>
            </a:r>
            <a:r>
              <a:rPr lang="en-US" baseline="30000" dirty="0">
                <a:latin typeface="Helvetica"/>
                <a:cs typeface="Helvetica"/>
              </a:rPr>
              <a:t>1</a:t>
            </a:r>
            <a:r>
              <a:rPr lang="en-US" dirty="0">
                <a:latin typeface="Helvetica"/>
                <a:cs typeface="Helvetica"/>
              </a:rPr>
              <a:t>, Nikolay A. Simakov</a:t>
            </a:r>
            <a:r>
              <a:rPr lang="en-US" baseline="30000" dirty="0">
                <a:latin typeface="Helvetica"/>
                <a:cs typeface="Helvetica"/>
              </a:rPr>
              <a:t>1</a:t>
            </a:r>
            <a:r>
              <a:rPr lang="en-US" dirty="0">
                <a:latin typeface="Helvetica"/>
                <a:cs typeface="Helvetica"/>
              </a:rPr>
              <a:t>, Conner Saeli</a:t>
            </a:r>
            <a:r>
              <a:rPr lang="en-US" baseline="30000" dirty="0">
                <a:latin typeface="Helvetica"/>
                <a:cs typeface="Helvetica"/>
              </a:rPr>
              <a:t>1</a:t>
            </a:r>
            <a:r>
              <a:rPr lang="en-US" dirty="0">
                <a:latin typeface="Helvetica"/>
                <a:cs typeface="Helvetica"/>
              </a:rPr>
              <a:t>, Thomas R. Furlani</a:t>
            </a:r>
            <a:r>
              <a:rPr lang="en-US" baseline="30000" dirty="0">
                <a:latin typeface="Helvetica"/>
                <a:cs typeface="Helvetica"/>
              </a:rPr>
              <a:t>2</a:t>
            </a:r>
            <a:endParaRPr lang="en-US" dirty="0">
              <a:latin typeface="Helvetica"/>
              <a:cs typeface="Helvetica"/>
            </a:endParaRPr>
          </a:p>
          <a:p>
            <a:r>
              <a:rPr lang="en-US" baseline="30000" dirty="0">
                <a:latin typeface="Helvetica"/>
                <a:cs typeface="Helvetica"/>
              </a:rPr>
              <a:t>1 </a:t>
            </a:r>
            <a:r>
              <a:rPr lang="en-US" dirty="0">
                <a:latin typeface="Helvetica"/>
                <a:cs typeface="Helvetica"/>
              </a:rPr>
              <a:t>Center for Computational Research, University at Buffalo, Buffalo, NY</a:t>
            </a:r>
          </a:p>
          <a:p>
            <a:r>
              <a:rPr lang="en-US" baseline="30000" dirty="0">
                <a:latin typeface="Helvetica"/>
                <a:cs typeface="Helvetica"/>
              </a:rPr>
              <a:t>2 </a:t>
            </a:r>
            <a:r>
              <a:rPr lang="en-US" dirty="0">
                <a:latin typeface="Helvetica"/>
                <a:cs typeface="Helvetica"/>
              </a:rPr>
              <a:t>Roswell Park Comprehensive Cancer Center, Buffalo, NY</a:t>
            </a:r>
          </a:p>
          <a:p>
            <a:r>
              <a:rPr lang="en-US" dirty="0">
                <a:latin typeface="Helvetica"/>
                <a:cs typeface="Helvetica"/>
              </a:rPr>
              <a:t>Metrics2023</a:t>
            </a:r>
          </a:p>
        </p:txBody>
      </p:sp>
      <p:sp>
        <p:nvSpPr>
          <p:cNvPr id="4" name="Text Placeholder 3">
            <a:extLst>
              <a:ext uri="{FF2B5EF4-FFF2-40B4-BE49-F238E27FC236}">
                <a16:creationId xmlns:a16="http://schemas.microsoft.com/office/drawing/2014/main" id="{ED1A1206-D89D-ACF1-DBF6-C7648CD6C36F}"/>
              </a:ext>
            </a:extLst>
          </p:cNvPr>
          <p:cNvSpPr>
            <a:spLocks noGrp="1"/>
          </p:cNvSpPr>
          <p:nvPr>
            <p:ph type="body" sz="quarter" idx="12"/>
          </p:nvPr>
        </p:nvSpPr>
        <p:spPr>
          <a:xfrm>
            <a:off x="7753195" y="6098788"/>
            <a:ext cx="3276600" cy="419100"/>
          </a:xfrm>
        </p:spPr>
        <p:txBody>
          <a:bodyPr/>
          <a:lstStyle/>
          <a:p>
            <a:r>
              <a:rPr lang="en-US"/>
              <a:t>NSF Award: OCI </a:t>
            </a:r>
            <a:r>
              <a:rPr lang="en-US">
                <a:effectLst/>
                <a:latin typeface="Helvetica" pitchFamily="2" charset="0"/>
                <a:ea typeface="Times New Roman" panose="02020603050405020304" pitchFamily="18" charset="0"/>
              </a:rPr>
              <a:t>2137603</a:t>
            </a:r>
            <a:endParaRPr lang="en-US"/>
          </a:p>
        </p:txBody>
      </p:sp>
    </p:spTree>
    <p:extLst>
      <p:ext uri="{BB962C8B-B14F-4D97-AF65-F5344CB8AC3E}">
        <p14:creationId xmlns:p14="http://schemas.microsoft.com/office/powerpoint/2010/main" val="2490963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CA78-6738-AC11-CDE7-ED35961831B1}"/>
              </a:ext>
            </a:extLst>
          </p:cNvPr>
          <p:cNvSpPr>
            <a:spLocks noGrp="1"/>
          </p:cNvSpPr>
          <p:nvPr>
            <p:ph type="title"/>
          </p:nvPr>
        </p:nvSpPr>
        <p:spPr/>
        <p:txBody>
          <a:bodyPr/>
          <a:lstStyle/>
          <a:p>
            <a:r>
              <a:rPr lang="en-US">
                <a:latin typeface="Helvetica"/>
                <a:cs typeface="Helvetica"/>
              </a:rPr>
              <a:t>Future plans</a:t>
            </a:r>
            <a:endParaRPr lang="en-US">
              <a:cs typeface="Helvetica"/>
            </a:endParaRPr>
          </a:p>
        </p:txBody>
      </p:sp>
      <p:sp>
        <p:nvSpPr>
          <p:cNvPr id="3" name="Content Placeholder 2">
            <a:extLst>
              <a:ext uri="{FF2B5EF4-FFF2-40B4-BE49-F238E27FC236}">
                <a16:creationId xmlns:a16="http://schemas.microsoft.com/office/drawing/2014/main" id="{CA8D24F8-0870-9113-2324-65D054D8386E}"/>
              </a:ext>
            </a:extLst>
          </p:cNvPr>
          <p:cNvSpPr>
            <a:spLocks noGrp="1"/>
          </p:cNvSpPr>
          <p:nvPr>
            <p:ph sz="half" idx="1"/>
          </p:nvPr>
        </p:nvSpPr>
        <p:spPr>
          <a:xfrm>
            <a:off x="838200" y="1619561"/>
            <a:ext cx="10515599" cy="3625606"/>
          </a:xfrm>
        </p:spPr>
        <p:txBody>
          <a:bodyPr vert="horz" lIns="91440" tIns="45720" rIns="91440" bIns="45720" rtlCol="0" anchor="t">
            <a:normAutofit fontScale="92500" lnSpcReduction="10000"/>
          </a:bodyPr>
          <a:lstStyle/>
          <a:p>
            <a:r>
              <a:rPr lang="en-US">
                <a:latin typeface="Helvetica"/>
                <a:cs typeface="Helvetica"/>
              </a:rPr>
              <a:t>Workload and utilization analyses</a:t>
            </a:r>
          </a:p>
          <a:p>
            <a:r>
              <a:rPr lang="en-US">
                <a:latin typeface="Helvetica"/>
                <a:cs typeface="Helvetica"/>
              </a:rPr>
              <a:t>Regular software updates in tandem with Open </a:t>
            </a:r>
            <a:r>
              <a:rPr lang="en-US" err="1">
                <a:latin typeface="Helvetica"/>
                <a:cs typeface="Helvetica"/>
              </a:rPr>
              <a:t>XDMoD</a:t>
            </a:r>
            <a:endParaRPr lang="en-US"/>
          </a:p>
          <a:p>
            <a:r>
              <a:rPr lang="en-US">
                <a:latin typeface="Helvetica"/>
                <a:cs typeface="Helvetica"/>
              </a:rPr>
              <a:t>Improved performance of retrieving raw data (esp. in the </a:t>
            </a:r>
            <a:r>
              <a:rPr lang="en-US" i="1">
                <a:latin typeface="Helvetica"/>
                <a:cs typeface="Helvetica"/>
              </a:rPr>
              <a:t>Jobs </a:t>
            </a:r>
            <a:r>
              <a:rPr lang="en-US">
                <a:latin typeface="Helvetica"/>
                <a:cs typeface="Helvetica"/>
              </a:rPr>
              <a:t>realm)</a:t>
            </a:r>
            <a:endParaRPr lang="en-US">
              <a:cs typeface="Helvetica"/>
            </a:endParaRPr>
          </a:p>
          <a:p>
            <a:r>
              <a:rPr lang="en-US">
                <a:latin typeface="Helvetica"/>
                <a:cs typeface="Helvetica"/>
              </a:rPr>
              <a:t>Improved consistency and simplicity of API</a:t>
            </a:r>
            <a:endParaRPr lang="en-US"/>
          </a:p>
          <a:p>
            <a:r>
              <a:rPr lang="en-US">
                <a:latin typeface="Helvetica"/>
                <a:cs typeface="Helvetica"/>
              </a:rPr>
              <a:t>Improved options for filtering data</a:t>
            </a:r>
            <a:endParaRPr lang="en-US">
              <a:cs typeface="Helvetica"/>
            </a:endParaRPr>
          </a:p>
          <a:p>
            <a:r>
              <a:rPr lang="en-US">
                <a:latin typeface="Helvetica"/>
                <a:cs typeface="Helvetica"/>
              </a:rPr>
              <a:t>Improved R support</a:t>
            </a:r>
            <a:endParaRPr lang="en-US"/>
          </a:p>
          <a:p>
            <a:r>
              <a:rPr lang="en-US">
                <a:latin typeface="Helvetica"/>
                <a:cs typeface="Helvetica"/>
              </a:rPr>
              <a:t>Hosted </a:t>
            </a:r>
            <a:r>
              <a:rPr lang="en-US" err="1">
                <a:latin typeface="Helvetica"/>
                <a:cs typeface="Helvetica"/>
              </a:rPr>
              <a:t>Jupyter</a:t>
            </a:r>
            <a:r>
              <a:rPr lang="en-US">
                <a:latin typeface="Helvetica"/>
                <a:cs typeface="Helvetica"/>
              </a:rPr>
              <a:t> notebooks (no need to install software)</a:t>
            </a:r>
            <a:endParaRPr lang="en-US"/>
          </a:p>
          <a:p>
            <a:r>
              <a:rPr lang="en-US">
                <a:latin typeface="Helvetica"/>
                <a:cs typeface="Helvetica"/>
              </a:rPr>
              <a:t>Additional outreach</a:t>
            </a:r>
          </a:p>
        </p:txBody>
      </p:sp>
    </p:spTree>
    <p:extLst>
      <p:ext uri="{BB962C8B-B14F-4D97-AF65-F5344CB8AC3E}">
        <p14:creationId xmlns:p14="http://schemas.microsoft.com/office/powerpoint/2010/main" val="584067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CA78-6738-AC11-CDE7-ED35961831B1}"/>
              </a:ext>
            </a:extLst>
          </p:cNvPr>
          <p:cNvSpPr>
            <a:spLocks noGrp="1"/>
          </p:cNvSpPr>
          <p:nvPr>
            <p:ph type="title"/>
          </p:nvPr>
        </p:nvSpPr>
        <p:spPr/>
        <p:txBody>
          <a:bodyPr/>
          <a:lstStyle/>
          <a:p>
            <a:r>
              <a:rPr lang="en-US">
                <a:latin typeface="Helvetica"/>
                <a:cs typeface="Helvetica"/>
              </a:rPr>
              <a:t>Contributions welcome</a:t>
            </a:r>
            <a:endParaRPr lang="en-US">
              <a:cs typeface="Helvetica"/>
            </a:endParaRPr>
          </a:p>
        </p:txBody>
      </p:sp>
      <p:sp>
        <p:nvSpPr>
          <p:cNvPr id="3" name="Content Placeholder 2">
            <a:extLst>
              <a:ext uri="{FF2B5EF4-FFF2-40B4-BE49-F238E27FC236}">
                <a16:creationId xmlns:a16="http://schemas.microsoft.com/office/drawing/2014/main" id="{CA8D24F8-0870-9113-2324-65D054D8386E}"/>
              </a:ext>
            </a:extLst>
          </p:cNvPr>
          <p:cNvSpPr>
            <a:spLocks noGrp="1"/>
          </p:cNvSpPr>
          <p:nvPr>
            <p:ph sz="half" idx="1"/>
          </p:nvPr>
        </p:nvSpPr>
        <p:spPr>
          <a:xfrm>
            <a:off x="838200" y="1619561"/>
            <a:ext cx="10515599" cy="3625606"/>
          </a:xfrm>
        </p:spPr>
        <p:txBody>
          <a:bodyPr vert="horz" lIns="91440" tIns="45720" rIns="91440" bIns="45720" rtlCol="0" anchor="t">
            <a:normAutofit/>
          </a:bodyPr>
          <a:lstStyle/>
          <a:p>
            <a:pPr>
              <a:lnSpc>
                <a:spcPct val="150000"/>
              </a:lnSpc>
            </a:pPr>
            <a:r>
              <a:rPr lang="en-US">
                <a:latin typeface="Helvetica"/>
                <a:cs typeface="Helvetica"/>
              </a:rPr>
              <a:t>GitHub Pull Requests </a:t>
            </a:r>
            <a:endParaRPr lang="en-US"/>
          </a:p>
          <a:p>
            <a:pPr lvl="1">
              <a:lnSpc>
                <a:spcPct val="100000"/>
              </a:lnSpc>
            </a:pPr>
            <a:r>
              <a:rPr lang="en-US">
                <a:latin typeface="Helvetica"/>
                <a:cs typeface="Helvetica"/>
              </a:rPr>
              <a:t>Example </a:t>
            </a:r>
            <a:r>
              <a:rPr lang="en-US" err="1">
                <a:latin typeface="Helvetica"/>
                <a:cs typeface="Helvetica"/>
              </a:rPr>
              <a:t>Jupyter</a:t>
            </a:r>
            <a:r>
              <a:rPr lang="en-US">
                <a:latin typeface="Helvetica"/>
                <a:cs typeface="Helvetica"/>
              </a:rPr>
              <a:t> Notebooks:</a:t>
            </a:r>
            <a:br>
              <a:rPr lang="en-US">
                <a:latin typeface="Helvetica"/>
                <a:cs typeface="Helvetica"/>
              </a:rPr>
            </a:br>
            <a:r>
              <a:rPr lang="en-US">
                <a:latin typeface="Helvetica"/>
                <a:cs typeface="Helvetica"/>
                <a:hlinkClick r:id="rId2"/>
              </a:rPr>
              <a:t>https://github.com/ubccr/xdmod-notebooks</a:t>
            </a:r>
            <a:r>
              <a:rPr lang="en-US">
                <a:latin typeface="Helvetica"/>
                <a:cs typeface="Helvetica"/>
              </a:rPr>
              <a:t> </a:t>
            </a:r>
            <a:endParaRPr lang="en-US">
              <a:cs typeface="Helvetica" pitchFamily="2" charset="0"/>
            </a:endParaRPr>
          </a:p>
          <a:p>
            <a:pPr lvl="1">
              <a:lnSpc>
                <a:spcPct val="150000"/>
              </a:lnSpc>
            </a:pPr>
            <a:r>
              <a:rPr lang="en-US" err="1">
                <a:latin typeface="Consolas" panose="020B0609020204030204" pitchFamily="49" charset="0"/>
                <a:cs typeface="Consolas" panose="020B0609020204030204" pitchFamily="49" charset="0"/>
              </a:rPr>
              <a:t>xdmod</a:t>
            </a:r>
            <a:r>
              <a:rPr lang="en-US">
                <a:latin typeface="Consolas" panose="020B0609020204030204" pitchFamily="49" charset="0"/>
                <a:cs typeface="Consolas" panose="020B0609020204030204" pitchFamily="49" charset="0"/>
              </a:rPr>
              <a:t>-data</a:t>
            </a:r>
            <a:r>
              <a:rPr lang="en-US">
                <a:latin typeface="Helvetica"/>
                <a:cs typeface="Helvetica"/>
              </a:rPr>
              <a:t> Python API: </a:t>
            </a:r>
            <a:r>
              <a:rPr lang="en-US">
                <a:latin typeface="Helvetica"/>
                <a:cs typeface="Helvetica"/>
                <a:hlinkClick r:id="rId3"/>
              </a:rPr>
              <a:t>https://github.com/ubccr/xdmod-data</a:t>
            </a:r>
            <a:r>
              <a:rPr lang="en-US">
                <a:latin typeface="Helvetica"/>
                <a:cs typeface="Helvetica"/>
              </a:rPr>
              <a:t> </a:t>
            </a:r>
            <a:endParaRPr lang="en-US">
              <a:cs typeface="Helvetica" pitchFamily="2" charset="0"/>
            </a:endParaRPr>
          </a:p>
          <a:p>
            <a:pPr lvl="1">
              <a:lnSpc>
                <a:spcPct val="150000"/>
              </a:lnSpc>
            </a:pPr>
            <a:r>
              <a:rPr lang="en-US">
                <a:latin typeface="Helvetica"/>
                <a:cs typeface="Helvetica"/>
              </a:rPr>
              <a:t>Open </a:t>
            </a:r>
            <a:r>
              <a:rPr lang="en-US" err="1">
                <a:latin typeface="Helvetica"/>
                <a:cs typeface="Helvetica"/>
              </a:rPr>
              <a:t>XDMoD</a:t>
            </a:r>
            <a:r>
              <a:rPr lang="en-US">
                <a:latin typeface="Helvetica"/>
                <a:cs typeface="Helvetica"/>
              </a:rPr>
              <a:t>: </a:t>
            </a:r>
            <a:r>
              <a:rPr lang="en-US">
                <a:latin typeface="Helvetica"/>
                <a:cs typeface="Helvetica"/>
                <a:hlinkClick r:id="rId4"/>
              </a:rPr>
              <a:t>https://github.com/ubccr/xdmod</a:t>
            </a:r>
            <a:r>
              <a:rPr lang="en-US">
                <a:latin typeface="Helvetica"/>
                <a:cs typeface="Helvetica"/>
              </a:rPr>
              <a:t> </a:t>
            </a:r>
            <a:endParaRPr lang="en-US">
              <a:cs typeface="Helvetica"/>
            </a:endParaRPr>
          </a:p>
          <a:p>
            <a:pPr>
              <a:lnSpc>
                <a:spcPct val="150000"/>
              </a:lnSpc>
            </a:pPr>
            <a:endParaRPr lang="en-US">
              <a:cs typeface="Helvetica" pitchFamily="2" charset="0"/>
            </a:endParaRPr>
          </a:p>
          <a:p>
            <a:pPr>
              <a:lnSpc>
                <a:spcPct val="150000"/>
              </a:lnSpc>
            </a:pPr>
            <a:endParaRPr lang="en-US">
              <a:cs typeface="Helvetica" pitchFamily="2" charset="0"/>
            </a:endParaRPr>
          </a:p>
        </p:txBody>
      </p:sp>
    </p:spTree>
    <p:extLst>
      <p:ext uri="{BB962C8B-B14F-4D97-AF65-F5344CB8AC3E}">
        <p14:creationId xmlns:p14="http://schemas.microsoft.com/office/powerpoint/2010/main" val="13893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A8C0-6B8B-C029-EFA9-2D1CDFDDCF74}"/>
              </a:ext>
            </a:extLst>
          </p:cNvPr>
          <p:cNvSpPr>
            <a:spLocks noGrp="1"/>
          </p:cNvSpPr>
          <p:nvPr>
            <p:ph type="title"/>
          </p:nvPr>
        </p:nvSpPr>
        <p:spPr/>
        <p:txBody>
          <a:bodyPr/>
          <a:lstStyle/>
          <a:p>
            <a:r>
              <a:rPr lang="en-US" sz="4000" dirty="0">
                <a:latin typeface="Helvetica"/>
                <a:cs typeface="Helvetica"/>
              </a:rPr>
              <a:t>Acknowledgements</a:t>
            </a:r>
            <a:endParaRPr lang="en-US" sz="4000" dirty="0">
              <a:cs typeface="Helvetica"/>
            </a:endParaRPr>
          </a:p>
        </p:txBody>
      </p:sp>
      <p:sp>
        <p:nvSpPr>
          <p:cNvPr id="3" name="Content Placeholder 2">
            <a:extLst>
              <a:ext uri="{FF2B5EF4-FFF2-40B4-BE49-F238E27FC236}">
                <a16:creationId xmlns:a16="http://schemas.microsoft.com/office/drawing/2014/main" id="{4DACD15A-68D8-8DB5-CFBB-6CAF89C54A75}"/>
              </a:ext>
            </a:extLst>
          </p:cNvPr>
          <p:cNvSpPr>
            <a:spLocks noGrp="1"/>
          </p:cNvSpPr>
          <p:nvPr>
            <p:ph sz="half" idx="1"/>
          </p:nvPr>
        </p:nvSpPr>
        <p:spPr>
          <a:xfrm>
            <a:off x="838200" y="1619561"/>
            <a:ext cx="10515599" cy="3625606"/>
          </a:xfrm>
        </p:spPr>
        <p:txBody>
          <a:bodyPr vert="horz" lIns="91440" tIns="45720" rIns="91440" bIns="45720" rtlCol="0" anchor="t">
            <a:normAutofit/>
          </a:bodyPr>
          <a:lstStyle/>
          <a:p>
            <a:r>
              <a:rPr lang="en-US" sz="2400" dirty="0">
                <a:latin typeface="Helvetica"/>
                <a:cs typeface="Helvetica"/>
              </a:rPr>
              <a:t>This material is based upon work supported by the National Science Foundation under Grant No. OAC 2137603</a:t>
            </a:r>
          </a:p>
          <a:p>
            <a:r>
              <a:rPr lang="en-US" sz="2400" b="0" i="0" dirty="0">
                <a:effectLst/>
                <a:latin typeface="Arial" panose="020B0604020202020204" pitchFamily="34" charset="0"/>
              </a:rPr>
              <a:t>Thanks to the rest of the ACCESS MMS team (Matthew D. Jones, </a:t>
            </a:r>
            <a:r>
              <a:rPr lang="en-US" sz="2400" b="0" i="0" dirty="0" err="1">
                <a:effectLst/>
                <a:latin typeface="Arial" panose="020B0604020202020204" pitchFamily="34" charset="0"/>
              </a:rPr>
              <a:t>Abani</a:t>
            </a:r>
            <a:r>
              <a:rPr lang="en-US" sz="2400" b="0" i="0" dirty="0">
                <a:effectLst/>
                <a:latin typeface="Arial" panose="020B0604020202020204" pitchFamily="34" charset="0"/>
              </a:rPr>
              <a:t> K. Patra, </a:t>
            </a:r>
            <a:r>
              <a:rPr lang="en-US" sz="2400" b="0" i="0" dirty="0" err="1">
                <a:effectLst/>
                <a:latin typeface="Arial" panose="020B0604020202020204" pitchFamily="34" charset="0"/>
              </a:rPr>
              <a:t>Gregary</a:t>
            </a:r>
            <a:r>
              <a:rPr lang="en-US" sz="2400" b="0" i="0" dirty="0">
                <a:effectLst/>
                <a:latin typeface="Arial" panose="020B0604020202020204" pitchFamily="34" charset="0"/>
              </a:rPr>
              <a:t> Dean, Andrew </a:t>
            </a:r>
            <a:r>
              <a:rPr lang="en-US" sz="2400" b="0" i="0" dirty="0" err="1">
                <a:effectLst/>
                <a:latin typeface="Arial" panose="020B0604020202020204" pitchFamily="34" charset="0"/>
              </a:rPr>
              <a:t>Stoltman</a:t>
            </a:r>
            <a:r>
              <a:rPr lang="en-US" sz="2400" b="0" i="0" dirty="0">
                <a:effectLst/>
                <a:latin typeface="Arial" panose="020B0604020202020204" pitchFamily="34" charset="0"/>
              </a:rPr>
              <a:t>, Joshua </a:t>
            </a:r>
            <a:r>
              <a:rPr lang="en-US" sz="2400" b="0" i="0" dirty="0" err="1">
                <a:effectLst/>
                <a:latin typeface="Arial" panose="020B0604020202020204" pitchFamily="34" charset="0"/>
              </a:rPr>
              <a:t>Furlani</a:t>
            </a:r>
            <a:r>
              <a:rPr lang="en-US" sz="2400" b="0" i="0" dirty="0">
                <a:effectLst/>
                <a:latin typeface="Arial" panose="020B0604020202020204" pitchFamily="34" charset="0"/>
              </a:rPr>
              <a:t>, Jennifer </a:t>
            </a:r>
            <a:r>
              <a:rPr lang="en-US" sz="2400" b="0" i="0" dirty="0" err="1">
                <a:effectLst/>
                <a:latin typeface="Arial" panose="020B0604020202020204" pitchFamily="34" charset="0"/>
              </a:rPr>
              <a:t>Schopf</a:t>
            </a:r>
            <a:r>
              <a:rPr lang="en-US" sz="2400" b="0" i="0" dirty="0">
                <a:effectLst/>
                <a:latin typeface="Arial" panose="020B0604020202020204" pitchFamily="34" charset="0"/>
              </a:rPr>
              <a:t>, Shava </a:t>
            </a:r>
            <a:r>
              <a:rPr lang="en-US" sz="2400" b="0" i="0" dirty="0" err="1">
                <a:effectLst/>
                <a:latin typeface="Arial" panose="020B0604020202020204" pitchFamily="34" charset="0"/>
              </a:rPr>
              <a:t>Smallen</a:t>
            </a:r>
            <a:r>
              <a:rPr lang="en-US" sz="2400" b="0" i="0" dirty="0">
                <a:effectLst/>
                <a:latin typeface="Arial" panose="020B0604020202020204" pitchFamily="34" charset="0"/>
              </a:rPr>
              <a:t>, Vipin Chaudhary, Zahra </a:t>
            </a:r>
            <a:r>
              <a:rPr lang="en-US" sz="2400" b="0" i="0" dirty="0" err="1">
                <a:effectLst/>
                <a:latin typeface="Arial" panose="020B0604020202020204" pitchFamily="34" charset="0"/>
              </a:rPr>
              <a:t>Rahmani</a:t>
            </a:r>
            <a:r>
              <a:rPr lang="en-US" sz="2400" b="0" i="0" dirty="0">
                <a:effectLst/>
                <a:latin typeface="Arial" panose="020B0604020202020204" pitchFamily="34" charset="0"/>
              </a:rPr>
              <a:t>, Stephen Harrell, and Matt </a:t>
            </a:r>
            <a:r>
              <a:rPr lang="en-US" sz="2400" b="0" i="0" dirty="0" err="1">
                <a:effectLst/>
                <a:latin typeface="Arial" panose="020B0604020202020204" pitchFamily="34" charset="0"/>
              </a:rPr>
              <a:t>Cawood</a:t>
            </a:r>
            <a:r>
              <a:rPr lang="en-US" sz="2400" b="0" i="0" dirty="0">
                <a:effectLst/>
                <a:latin typeface="Arial" panose="020B0604020202020204" pitchFamily="34" charset="0"/>
              </a:rPr>
              <a:t>) and the other ACCESS teams</a:t>
            </a:r>
          </a:p>
          <a:p>
            <a:r>
              <a:rPr lang="en-US" sz="2400" b="0" i="0" dirty="0">
                <a:effectLst/>
                <a:latin typeface="Arial" panose="020B0604020202020204" pitchFamily="34" charset="0"/>
              </a:rPr>
              <a:t>Thanks to Nick Cruz for assistance with initial prototyping of the Python and </a:t>
            </a:r>
            <a:r>
              <a:rPr lang="en-US" sz="2400" b="0" i="0" dirty="0" err="1">
                <a:effectLst/>
                <a:latin typeface="Arial" panose="020B0604020202020204" pitchFamily="34" charset="0"/>
              </a:rPr>
              <a:t>Jupyter</a:t>
            </a:r>
            <a:r>
              <a:rPr lang="en-US" sz="2400" b="0" i="0" dirty="0">
                <a:effectLst/>
                <a:latin typeface="Arial" panose="020B0604020202020204" pitchFamily="34" charset="0"/>
              </a:rPr>
              <a:t> implementations</a:t>
            </a:r>
            <a:endParaRPr lang="en-US" sz="2400" dirty="0">
              <a:latin typeface="Helvetica"/>
              <a:cs typeface="Helvetica"/>
            </a:endParaRPr>
          </a:p>
        </p:txBody>
      </p:sp>
    </p:spTree>
    <p:extLst>
      <p:ext uri="{BB962C8B-B14F-4D97-AF65-F5344CB8AC3E}">
        <p14:creationId xmlns:p14="http://schemas.microsoft.com/office/powerpoint/2010/main" val="370526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95A-6FD6-3FF7-C78F-D6B98667C27C}"/>
              </a:ext>
            </a:extLst>
          </p:cNvPr>
          <p:cNvSpPr>
            <a:spLocks noGrp="1"/>
          </p:cNvSpPr>
          <p:nvPr>
            <p:ph type="title"/>
          </p:nvPr>
        </p:nvSpPr>
        <p:spPr>
          <a:xfrm>
            <a:off x="450376" y="0"/>
            <a:ext cx="10903424" cy="1325563"/>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36D2DC42-DEDE-A663-D4D7-A536E8EA8593}"/>
              </a:ext>
            </a:extLst>
          </p:cNvPr>
          <p:cNvSpPr>
            <a:spLocks noGrp="1"/>
          </p:cNvSpPr>
          <p:nvPr>
            <p:ph idx="1"/>
          </p:nvPr>
        </p:nvSpPr>
        <p:spPr>
          <a:xfrm>
            <a:off x="450376" y="1171412"/>
            <a:ext cx="10903424" cy="4661497"/>
          </a:xfrm>
        </p:spPr>
        <p:txBody>
          <a:bodyPr>
            <a:noAutofit/>
          </a:bodyPr>
          <a:lstStyle/>
          <a:p>
            <a:r>
              <a:rPr lang="en-US" sz="2300" dirty="0"/>
              <a:t>The US National Science Foundation (NSF) invests in a cyberinfrastructure (CI) ecosystem</a:t>
            </a:r>
          </a:p>
          <a:p>
            <a:r>
              <a:rPr lang="en-US" sz="2300" b="0" i="0" dirty="0">
                <a:effectLst/>
                <a:latin typeface="Arial" panose="020B0604020202020204" pitchFamily="34" charset="0"/>
              </a:rPr>
              <a:t>A major component of this is the </a:t>
            </a:r>
            <a:r>
              <a:rPr lang="en-US" sz="2300" b="1" i="0" dirty="0">
                <a:effectLst/>
                <a:latin typeface="Arial" panose="020B0604020202020204" pitchFamily="34" charset="0"/>
              </a:rPr>
              <a:t>A</a:t>
            </a:r>
            <a:r>
              <a:rPr lang="en-US" sz="2300" b="0" i="0" dirty="0">
                <a:effectLst/>
                <a:latin typeface="Arial" panose="020B0604020202020204" pitchFamily="34" charset="0"/>
              </a:rPr>
              <a:t>dvanced </a:t>
            </a:r>
            <a:r>
              <a:rPr lang="en-US" sz="2300" b="1" i="0" dirty="0">
                <a:effectLst/>
                <a:latin typeface="Arial" panose="020B0604020202020204" pitchFamily="34" charset="0"/>
              </a:rPr>
              <a:t>C</a:t>
            </a:r>
            <a:r>
              <a:rPr lang="en-US" sz="2300" b="0" i="0" dirty="0">
                <a:effectLst/>
                <a:latin typeface="Arial" panose="020B0604020202020204" pitchFamily="34" charset="0"/>
              </a:rPr>
              <a:t>yberinfrastructure </a:t>
            </a:r>
            <a:r>
              <a:rPr lang="en-US" sz="2300" b="1" i="0" dirty="0">
                <a:effectLst/>
                <a:latin typeface="Arial" panose="020B0604020202020204" pitchFamily="34" charset="0"/>
              </a:rPr>
              <a:t>C</a:t>
            </a:r>
            <a:r>
              <a:rPr lang="en-US" sz="2300" b="0" i="0" dirty="0">
                <a:effectLst/>
                <a:latin typeface="Arial" panose="020B0604020202020204" pitchFamily="34" charset="0"/>
              </a:rPr>
              <a:t>oordination </a:t>
            </a:r>
            <a:r>
              <a:rPr lang="en-US" sz="2300" b="1" i="0" dirty="0">
                <a:effectLst/>
                <a:latin typeface="Arial" panose="020B0604020202020204" pitchFamily="34" charset="0"/>
              </a:rPr>
              <a:t>E</a:t>
            </a:r>
            <a:r>
              <a:rPr lang="en-US" sz="2300" b="0" i="0" dirty="0">
                <a:effectLst/>
                <a:latin typeface="Arial" panose="020B0604020202020204" pitchFamily="34" charset="0"/>
              </a:rPr>
              <a:t>cosystem: </a:t>
            </a:r>
            <a:r>
              <a:rPr lang="en-US" sz="2300" b="1" i="0" dirty="0">
                <a:effectLst/>
                <a:latin typeface="Arial" panose="020B0604020202020204" pitchFamily="34" charset="0"/>
              </a:rPr>
              <a:t>S</a:t>
            </a:r>
            <a:r>
              <a:rPr lang="en-US" sz="2300" b="0" i="0" dirty="0">
                <a:effectLst/>
                <a:latin typeface="Arial" panose="020B0604020202020204" pitchFamily="34" charset="0"/>
              </a:rPr>
              <a:t>ervices &amp; </a:t>
            </a:r>
            <a:r>
              <a:rPr lang="en-US" sz="2300" b="1" i="0" dirty="0">
                <a:effectLst/>
                <a:latin typeface="Arial" panose="020B0604020202020204" pitchFamily="34" charset="0"/>
              </a:rPr>
              <a:t>S</a:t>
            </a:r>
            <a:r>
              <a:rPr lang="en-US" sz="2300" b="0" i="0" dirty="0">
                <a:effectLst/>
                <a:latin typeface="Arial" panose="020B0604020202020204" pitchFamily="34" charset="0"/>
              </a:rPr>
              <a:t>upport (ACCESS) program</a:t>
            </a:r>
          </a:p>
          <a:p>
            <a:r>
              <a:rPr lang="en-US" sz="2300" dirty="0">
                <a:latin typeface="Arial" panose="020B0604020202020204" pitchFamily="34" charset="0"/>
              </a:rPr>
              <a:t>Comprehensive instrumentation, monitoring, measurement, and reporting of ACCESS are essential</a:t>
            </a:r>
          </a:p>
          <a:p>
            <a:r>
              <a:rPr lang="en-US" sz="2300" b="0" i="0" dirty="0">
                <a:effectLst/>
                <a:latin typeface="Arial" panose="020B0604020202020204" pitchFamily="34" charset="0"/>
              </a:rPr>
              <a:t>The ACCESS Metrics</a:t>
            </a:r>
            <a:r>
              <a:rPr lang="en-US" sz="2300" dirty="0">
                <a:latin typeface="Arial" panose="020B0604020202020204" pitchFamily="34" charset="0"/>
              </a:rPr>
              <a:t> team provides this service for ACCESS and other NSF programs, e.g., Campus Cyberinfrastructure (CC*) and Cyberinfrastructure for Sustained Scientific Innovation (CSSI)</a:t>
            </a:r>
          </a:p>
          <a:p>
            <a:r>
              <a:rPr lang="en-US" sz="2300" b="0" i="0" dirty="0">
                <a:effectLst/>
                <a:latin typeface="Arial" panose="020B0604020202020204" pitchFamily="34" charset="0"/>
              </a:rPr>
              <a:t>Extension of successful Technology Audit Service (TAS) and XD Metrics Service (XMS) programs that monitored NSF E</a:t>
            </a:r>
            <a:r>
              <a:rPr lang="en-US" sz="2300" b="1" i="0" dirty="0">
                <a:effectLst/>
                <a:latin typeface="Arial" panose="020B0604020202020204" pitchFamily="34" charset="0"/>
              </a:rPr>
              <a:t>x</a:t>
            </a:r>
            <a:r>
              <a:rPr lang="en-US" sz="2300" b="0" i="0" dirty="0">
                <a:effectLst/>
                <a:latin typeface="Arial" panose="020B0604020202020204" pitchFamily="34" charset="0"/>
              </a:rPr>
              <a:t>treme </a:t>
            </a:r>
            <a:r>
              <a:rPr lang="en-US" sz="2300" b="1" i="0" dirty="0">
                <a:effectLst/>
                <a:latin typeface="Arial" panose="020B0604020202020204" pitchFamily="34" charset="0"/>
              </a:rPr>
              <a:t>S</a:t>
            </a:r>
            <a:r>
              <a:rPr lang="en-US" sz="2300" b="0" i="0" dirty="0">
                <a:effectLst/>
                <a:latin typeface="Arial" panose="020B0604020202020204" pitchFamily="34" charset="0"/>
              </a:rPr>
              <a:t>cience and </a:t>
            </a:r>
            <a:r>
              <a:rPr lang="en-US" sz="2300" b="1" i="0" dirty="0">
                <a:effectLst/>
                <a:latin typeface="Arial" panose="020B0604020202020204" pitchFamily="34" charset="0"/>
              </a:rPr>
              <a:t>E</a:t>
            </a:r>
            <a:r>
              <a:rPr lang="en-US" sz="2300" b="0" i="0" dirty="0">
                <a:effectLst/>
                <a:latin typeface="Arial" panose="020B0604020202020204" pitchFamily="34" charset="0"/>
              </a:rPr>
              <a:t>ngineering </a:t>
            </a:r>
            <a:r>
              <a:rPr lang="en-US" sz="2300" b="1" i="0" dirty="0">
                <a:effectLst/>
                <a:latin typeface="Arial" panose="020B0604020202020204" pitchFamily="34" charset="0"/>
              </a:rPr>
              <a:t>D</a:t>
            </a:r>
            <a:r>
              <a:rPr lang="en-US" sz="2300" b="0" i="0" dirty="0">
                <a:effectLst/>
                <a:latin typeface="Arial" panose="020B0604020202020204" pitchFamily="34" charset="0"/>
              </a:rPr>
              <a:t>iscovery </a:t>
            </a:r>
            <a:r>
              <a:rPr lang="en-US" sz="2300" b="1" i="0" dirty="0">
                <a:effectLst/>
                <a:latin typeface="Arial" panose="020B0604020202020204" pitchFamily="34" charset="0"/>
              </a:rPr>
              <a:t>E</a:t>
            </a:r>
            <a:r>
              <a:rPr lang="en-US" sz="2300" b="0" i="0" dirty="0">
                <a:effectLst/>
                <a:latin typeface="Arial" panose="020B0604020202020204" pitchFamily="34" charset="0"/>
              </a:rPr>
              <a:t>nvironment (XSEDE)</a:t>
            </a:r>
          </a:p>
          <a:p>
            <a:endParaRPr lang="en-US" sz="2300" dirty="0"/>
          </a:p>
        </p:txBody>
      </p:sp>
    </p:spTree>
    <p:extLst>
      <p:ext uri="{BB962C8B-B14F-4D97-AF65-F5344CB8AC3E}">
        <p14:creationId xmlns:p14="http://schemas.microsoft.com/office/powerpoint/2010/main" val="118949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95A-6FD6-3FF7-C78F-D6B98667C27C}"/>
              </a:ext>
            </a:extLst>
          </p:cNvPr>
          <p:cNvSpPr>
            <a:spLocks noGrp="1"/>
          </p:cNvSpPr>
          <p:nvPr>
            <p:ph type="title"/>
          </p:nvPr>
        </p:nvSpPr>
        <p:spPr>
          <a:xfrm>
            <a:off x="838200" y="0"/>
            <a:ext cx="10515600" cy="1325563"/>
          </a:xfrm>
        </p:spPr>
        <p:txBody>
          <a:bodyPr anchor="ctr">
            <a:normAutofit/>
          </a:bodyPr>
          <a:lstStyle/>
          <a:p>
            <a:r>
              <a:rPr lang="en-US" dirty="0"/>
              <a:t>Open </a:t>
            </a:r>
            <a:r>
              <a:rPr lang="en-US" dirty="0" err="1"/>
              <a:t>XDMoD</a:t>
            </a:r>
            <a:endParaRPr lang="en-US" dirty="0"/>
          </a:p>
        </p:txBody>
      </p:sp>
      <p:sp>
        <p:nvSpPr>
          <p:cNvPr id="3" name="Content Placeholder 2">
            <a:extLst>
              <a:ext uri="{FF2B5EF4-FFF2-40B4-BE49-F238E27FC236}">
                <a16:creationId xmlns:a16="http://schemas.microsoft.com/office/drawing/2014/main" id="{36D2DC42-DEDE-A663-D4D7-A536E8EA8593}"/>
              </a:ext>
            </a:extLst>
          </p:cNvPr>
          <p:cNvSpPr>
            <a:spLocks noGrp="1"/>
          </p:cNvSpPr>
          <p:nvPr>
            <p:ph sz="half" idx="1"/>
          </p:nvPr>
        </p:nvSpPr>
        <p:spPr>
          <a:xfrm>
            <a:off x="838200" y="1619561"/>
            <a:ext cx="5181600" cy="3625606"/>
          </a:xfrm>
        </p:spPr>
        <p:txBody>
          <a:bodyPr>
            <a:normAutofit fontScale="92500" lnSpcReduction="10000"/>
          </a:bodyPr>
          <a:lstStyle/>
          <a:p>
            <a:r>
              <a:rPr lang="en-US" sz="2400" dirty="0"/>
              <a:t>Software developed and used by ACCESS Metrics team</a:t>
            </a:r>
          </a:p>
          <a:p>
            <a:r>
              <a:rPr lang="en-US" sz="2400" dirty="0"/>
              <a:t>Web-based portal for data exploration, visualization, and export</a:t>
            </a:r>
          </a:p>
          <a:p>
            <a:r>
              <a:rPr lang="en-US" sz="2400" dirty="0"/>
              <a:t>Role-based views for various CI stakeholders</a:t>
            </a:r>
          </a:p>
          <a:p>
            <a:r>
              <a:rPr lang="en-US" sz="2400" dirty="0"/>
              <a:t>ACCESS </a:t>
            </a:r>
            <a:r>
              <a:rPr lang="en-US" sz="2400" dirty="0" err="1"/>
              <a:t>XDMoD</a:t>
            </a:r>
            <a:r>
              <a:rPr lang="en-US" sz="2400" dirty="0"/>
              <a:t> has historical usage data from NSF </a:t>
            </a:r>
            <a:r>
              <a:rPr lang="en-US" sz="2400" dirty="0" err="1"/>
              <a:t>TeraGrid</a:t>
            </a:r>
            <a:r>
              <a:rPr lang="en-US" sz="2400" dirty="0"/>
              <a:t>, XSEDE, and ACCESS programs</a:t>
            </a:r>
          </a:p>
          <a:p>
            <a:r>
              <a:rPr lang="en-US" sz="2400" dirty="0"/>
              <a:t>Open </a:t>
            </a:r>
            <a:r>
              <a:rPr lang="en-US" sz="2400" dirty="0" err="1"/>
              <a:t>XDMoD</a:t>
            </a:r>
            <a:r>
              <a:rPr lang="en-US" sz="2400" dirty="0"/>
              <a:t> also has 400+ known installations at CI centers</a:t>
            </a:r>
          </a:p>
        </p:txBody>
      </p:sp>
      <p:pic>
        <p:nvPicPr>
          <p:cNvPr id="5" name="Picture 4" descr="Screenshot of the Open XDMoD portal showing the Metric Explorer tab that supports&#10;interactive charts. The Metric Explorer tab has a tree-based catalog of the available data from the data warehouse, an interactive chart panel that supports a wide range of chart types, a toolbar to configure data selection and filtering, and online context-specific help text. This screenshot shows the ACCESS-hosted version of Open XDMoD that contains data from ACCESS-allocated resources.">
            <a:extLst>
              <a:ext uri="{FF2B5EF4-FFF2-40B4-BE49-F238E27FC236}">
                <a16:creationId xmlns:a16="http://schemas.microsoft.com/office/drawing/2014/main" id="{71AEC4DC-6FEE-69B6-C084-1CAD2605AA49}"/>
              </a:ext>
            </a:extLst>
          </p:cNvPr>
          <p:cNvPicPr>
            <a:picLocks noChangeAspect="1"/>
          </p:cNvPicPr>
          <p:nvPr/>
        </p:nvPicPr>
        <p:blipFill>
          <a:blip r:embed="rId2"/>
          <a:stretch>
            <a:fillRect/>
          </a:stretch>
        </p:blipFill>
        <p:spPr>
          <a:xfrm>
            <a:off x="6172200" y="1890838"/>
            <a:ext cx="5181600" cy="3083052"/>
          </a:xfrm>
          <a:prstGeom prst="rect">
            <a:avLst/>
          </a:prstGeom>
          <a:noFill/>
        </p:spPr>
      </p:pic>
    </p:spTree>
    <p:extLst>
      <p:ext uri="{BB962C8B-B14F-4D97-AF65-F5344CB8AC3E}">
        <p14:creationId xmlns:p14="http://schemas.microsoft.com/office/powerpoint/2010/main" val="274811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95A-6FD6-3FF7-C78F-D6B98667C27C}"/>
              </a:ext>
            </a:extLst>
          </p:cNvPr>
          <p:cNvSpPr>
            <a:spLocks noGrp="1"/>
          </p:cNvSpPr>
          <p:nvPr>
            <p:ph type="title"/>
          </p:nvPr>
        </p:nvSpPr>
        <p:spPr>
          <a:xfrm>
            <a:off x="450376" y="0"/>
            <a:ext cx="10903424" cy="1325563"/>
          </a:xfrm>
        </p:spPr>
        <p:txBody>
          <a:bodyPr anchor="ctr">
            <a:normAutofit/>
          </a:bodyPr>
          <a:lstStyle/>
          <a:p>
            <a:r>
              <a:rPr lang="en-US" dirty="0"/>
              <a:t>Motivation</a:t>
            </a:r>
          </a:p>
        </p:txBody>
      </p:sp>
      <p:sp>
        <p:nvSpPr>
          <p:cNvPr id="3" name="Content Placeholder 2">
            <a:extLst>
              <a:ext uri="{FF2B5EF4-FFF2-40B4-BE49-F238E27FC236}">
                <a16:creationId xmlns:a16="http://schemas.microsoft.com/office/drawing/2014/main" id="{36D2DC42-DEDE-A663-D4D7-A536E8EA8593}"/>
              </a:ext>
            </a:extLst>
          </p:cNvPr>
          <p:cNvSpPr>
            <a:spLocks noGrp="1"/>
          </p:cNvSpPr>
          <p:nvPr>
            <p:ph idx="1"/>
          </p:nvPr>
        </p:nvSpPr>
        <p:spPr>
          <a:xfrm>
            <a:off x="450376" y="1363912"/>
            <a:ext cx="10903424" cy="4130175"/>
          </a:xfrm>
        </p:spPr>
        <p:txBody>
          <a:bodyPr>
            <a:normAutofit/>
          </a:bodyPr>
          <a:lstStyle/>
          <a:p>
            <a:r>
              <a:rPr lang="en-US" dirty="0"/>
              <a:t>Open </a:t>
            </a:r>
            <a:r>
              <a:rPr lang="en-US" dirty="0" err="1"/>
              <a:t>XDMoD</a:t>
            </a:r>
            <a:r>
              <a:rPr lang="en-US" dirty="0"/>
              <a:t> is a well-established tool, but limited</a:t>
            </a:r>
          </a:p>
          <a:p>
            <a:r>
              <a:rPr lang="en-US" dirty="0"/>
              <a:t>Charting is limited (e.g., no histograms, scatter plots, maps)</a:t>
            </a:r>
          </a:p>
          <a:p>
            <a:r>
              <a:rPr lang="en-US" dirty="0"/>
              <a:t>Existing </a:t>
            </a:r>
            <a:r>
              <a:rPr lang="en-US" i="1" dirty="0"/>
              <a:t>Report Generator</a:t>
            </a:r>
            <a:r>
              <a:rPr lang="en-US" dirty="0"/>
              <a:t> has limited customization options</a:t>
            </a:r>
          </a:p>
          <a:p>
            <a:r>
              <a:rPr lang="en-US" dirty="0"/>
              <a:t>Workload analyses benefit from data, but must circumvent portal and use external analysis tools</a:t>
            </a:r>
          </a:p>
          <a:p>
            <a:r>
              <a:rPr lang="en-US" dirty="0"/>
              <a:t>Customization of portal requires extensive knowledge of software and time to run data pipelines</a:t>
            </a:r>
          </a:p>
          <a:p>
            <a:r>
              <a:rPr lang="en-US" dirty="0"/>
              <a:t>Existing export capability is slow (daily batch job)</a:t>
            </a:r>
          </a:p>
        </p:txBody>
      </p:sp>
    </p:spTree>
    <p:extLst>
      <p:ext uri="{BB962C8B-B14F-4D97-AF65-F5344CB8AC3E}">
        <p14:creationId xmlns:p14="http://schemas.microsoft.com/office/powerpoint/2010/main" val="2747261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95A-6FD6-3FF7-C78F-D6B98667C27C}"/>
              </a:ext>
            </a:extLst>
          </p:cNvPr>
          <p:cNvSpPr>
            <a:spLocks noGrp="1"/>
          </p:cNvSpPr>
          <p:nvPr>
            <p:ph type="title"/>
          </p:nvPr>
        </p:nvSpPr>
        <p:spPr>
          <a:xfrm>
            <a:off x="838200" y="0"/>
            <a:ext cx="10515600" cy="1325563"/>
          </a:xfrm>
        </p:spPr>
        <p:txBody>
          <a:bodyPr anchor="ctr">
            <a:normAutofit/>
          </a:bodyPr>
          <a:lstStyle/>
          <a:p>
            <a:r>
              <a:rPr lang="en-US" dirty="0"/>
              <a:t>Design goals</a:t>
            </a:r>
          </a:p>
        </p:txBody>
      </p:sp>
      <p:sp>
        <p:nvSpPr>
          <p:cNvPr id="3" name="Content Placeholder 2">
            <a:extLst>
              <a:ext uri="{FF2B5EF4-FFF2-40B4-BE49-F238E27FC236}">
                <a16:creationId xmlns:a16="http://schemas.microsoft.com/office/drawing/2014/main" id="{36D2DC42-DEDE-A663-D4D7-A536E8EA8593}"/>
              </a:ext>
            </a:extLst>
          </p:cNvPr>
          <p:cNvSpPr>
            <a:spLocks noGrp="1"/>
          </p:cNvSpPr>
          <p:nvPr>
            <p:ph sz="half" idx="1"/>
          </p:nvPr>
        </p:nvSpPr>
        <p:spPr>
          <a:xfrm>
            <a:off x="838200" y="1619561"/>
            <a:ext cx="5181600" cy="3625606"/>
          </a:xfrm>
        </p:spPr>
        <p:txBody>
          <a:bodyPr>
            <a:normAutofit/>
          </a:bodyPr>
          <a:lstStyle/>
          <a:p>
            <a:r>
              <a:rPr lang="en-US" sz="2200" dirty="0"/>
              <a:t>Data Analytics Framework for programmatic access to data in Open </a:t>
            </a:r>
            <a:r>
              <a:rPr lang="en-US" sz="2200" dirty="0" err="1"/>
              <a:t>XDMoD</a:t>
            </a:r>
            <a:endParaRPr lang="en-US" sz="2200" dirty="0"/>
          </a:p>
          <a:p>
            <a:r>
              <a:rPr lang="en-US" sz="2200" dirty="0"/>
              <a:t>Simple, documented, stable, versioned Application Program Interfaces (APIs) in HTTP, Python, and R</a:t>
            </a:r>
          </a:p>
          <a:p>
            <a:r>
              <a:rPr lang="en-US" sz="2200" dirty="0" err="1"/>
              <a:t>Jupyter</a:t>
            </a:r>
            <a:r>
              <a:rPr lang="en-US" sz="2200" dirty="0"/>
              <a:t> notebooks for documentation, training materials, and templates for analysis and reporting</a:t>
            </a:r>
          </a:p>
        </p:txBody>
      </p:sp>
      <p:pic>
        <p:nvPicPr>
          <p:cNvPr id="4" name="Picture 3" descr="High level schematic of the Data Analytics Framework for XDMoD. On top of the data warehouse sits an HTTP application programming interface (API). On top of the HTTP API sit Python and R APIs, on top of which sits a Jupyter web interface. Data scientists access the Python and R APIs either directly or through the Jupyter web interface. The Open XDMoD portal and other web services access the HTTP API, and automated science and engineering (S&amp;E) workflows access the Python and R APIs.">
            <a:extLst>
              <a:ext uri="{FF2B5EF4-FFF2-40B4-BE49-F238E27FC236}">
                <a16:creationId xmlns:a16="http://schemas.microsoft.com/office/drawing/2014/main" id="{B95327E5-5DAD-8426-D1FB-8613FECC393A}"/>
              </a:ext>
            </a:extLst>
          </p:cNvPr>
          <p:cNvPicPr>
            <a:picLocks noChangeAspect="1"/>
          </p:cNvPicPr>
          <p:nvPr/>
        </p:nvPicPr>
        <p:blipFill>
          <a:blip r:embed="rId2"/>
          <a:stretch>
            <a:fillRect/>
          </a:stretch>
        </p:blipFill>
        <p:spPr>
          <a:xfrm>
            <a:off x="6172200" y="1864930"/>
            <a:ext cx="5181600" cy="3134868"/>
          </a:xfrm>
          <a:prstGeom prst="rect">
            <a:avLst/>
          </a:prstGeom>
          <a:noFill/>
        </p:spPr>
      </p:pic>
    </p:spTree>
    <p:extLst>
      <p:ext uri="{BB962C8B-B14F-4D97-AF65-F5344CB8AC3E}">
        <p14:creationId xmlns:p14="http://schemas.microsoft.com/office/powerpoint/2010/main" val="3495739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B795A-6FD6-3FF7-C78F-D6B98667C27C}"/>
              </a:ext>
            </a:extLst>
          </p:cNvPr>
          <p:cNvSpPr>
            <a:spLocks noGrp="1"/>
          </p:cNvSpPr>
          <p:nvPr>
            <p:ph type="title"/>
          </p:nvPr>
        </p:nvSpPr>
        <p:spPr>
          <a:xfrm>
            <a:off x="450376" y="0"/>
            <a:ext cx="10903424" cy="1325563"/>
          </a:xfrm>
        </p:spPr>
        <p:txBody>
          <a:bodyPr anchor="ctr">
            <a:normAutofit/>
          </a:bodyPr>
          <a:lstStyle/>
          <a:p>
            <a:r>
              <a:rPr lang="en-US" dirty="0"/>
              <a:t>Python API</a:t>
            </a:r>
          </a:p>
        </p:txBody>
      </p:sp>
      <p:sp>
        <p:nvSpPr>
          <p:cNvPr id="3" name="Content Placeholder 2">
            <a:extLst>
              <a:ext uri="{FF2B5EF4-FFF2-40B4-BE49-F238E27FC236}">
                <a16:creationId xmlns:a16="http://schemas.microsoft.com/office/drawing/2014/main" id="{36D2DC42-DEDE-A663-D4D7-A536E8EA8593}"/>
              </a:ext>
            </a:extLst>
          </p:cNvPr>
          <p:cNvSpPr>
            <a:spLocks noGrp="1"/>
          </p:cNvSpPr>
          <p:nvPr>
            <p:ph idx="1"/>
          </p:nvPr>
        </p:nvSpPr>
        <p:spPr>
          <a:xfrm>
            <a:off x="450376" y="1363912"/>
            <a:ext cx="5645624" cy="4130175"/>
          </a:xfrm>
        </p:spPr>
        <p:txBody>
          <a:bodyPr>
            <a:normAutofit/>
          </a:bodyPr>
          <a:lstStyle/>
          <a:p>
            <a:r>
              <a:rPr lang="en-US" dirty="0"/>
              <a:t>Request data, load into Pandas data frames</a:t>
            </a:r>
          </a:p>
          <a:p>
            <a:r>
              <a:rPr lang="en-US" dirty="0">
                <a:latin typeface="Consolas" panose="020B0609020204030204" pitchFamily="49" charset="0"/>
                <a:cs typeface="Consolas" panose="020B0609020204030204" pitchFamily="49" charset="0"/>
              </a:rPr>
              <a:t>pip install </a:t>
            </a:r>
            <a:r>
              <a:rPr lang="en-US" dirty="0" err="1">
                <a:latin typeface="Consolas" panose="020B0609020204030204" pitchFamily="49" charset="0"/>
                <a:cs typeface="Consolas" panose="020B0609020204030204" pitchFamily="49" charset="0"/>
              </a:rPr>
              <a:t>xdmod</a:t>
            </a:r>
            <a:r>
              <a:rPr lang="en-US" dirty="0">
                <a:latin typeface="Consolas" panose="020B0609020204030204" pitchFamily="49" charset="0"/>
                <a:cs typeface="Consolas" panose="020B0609020204030204" pitchFamily="49" charset="0"/>
              </a:rPr>
              <a:t>-data</a:t>
            </a:r>
            <a:endParaRPr lang="en-US" dirty="0"/>
          </a:p>
          <a:p>
            <a:r>
              <a:rPr lang="en-US" dirty="0"/>
              <a:t>Consistent functionality and terminology with Open </a:t>
            </a:r>
            <a:r>
              <a:rPr lang="en-US" dirty="0" err="1"/>
              <a:t>XDMoD</a:t>
            </a:r>
            <a:r>
              <a:rPr lang="en-US" dirty="0"/>
              <a:t> portal</a:t>
            </a:r>
          </a:p>
          <a:p>
            <a:r>
              <a:rPr lang="en-US" dirty="0"/>
              <a:t>Version 1.0.0 released July 2023</a:t>
            </a:r>
          </a:p>
          <a:p>
            <a:r>
              <a:rPr lang="en-US" dirty="0"/>
              <a:t>Compatible with Open </a:t>
            </a:r>
            <a:r>
              <a:rPr lang="en-US" dirty="0" err="1"/>
              <a:t>XDMoD</a:t>
            </a:r>
            <a:r>
              <a:rPr lang="en-US" dirty="0"/>
              <a:t> ≥10.5.0</a:t>
            </a:r>
          </a:p>
        </p:txBody>
      </p:sp>
      <p:sp>
        <p:nvSpPr>
          <p:cNvPr id="5" name="Content Placeholder 2">
            <a:extLst>
              <a:ext uri="{FF2B5EF4-FFF2-40B4-BE49-F238E27FC236}">
                <a16:creationId xmlns:a16="http://schemas.microsoft.com/office/drawing/2014/main" id="{B237B66F-99CB-819A-4E5A-B138DAC32E24}"/>
              </a:ext>
            </a:extLst>
          </p:cNvPr>
          <p:cNvSpPr txBox="1">
            <a:spLocks/>
          </p:cNvSpPr>
          <p:nvPr/>
        </p:nvSpPr>
        <p:spPr>
          <a:xfrm>
            <a:off x="6291211" y="1363910"/>
            <a:ext cx="5450413" cy="3650851"/>
          </a:xfrm>
          <a:prstGeom prst="rect">
            <a:avLst/>
          </a:prstGeom>
          <a:ln>
            <a:solidFill>
              <a:schemeClr val="tx1"/>
            </a:solidFill>
          </a:ln>
        </p:spPr>
        <p:txBody>
          <a:bodyPr vert="horz" lIns="91440" tIns="9144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lumMod val="65000"/>
                    <a:lumOff val="3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lumMod val="65000"/>
                    <a:lumOff val="3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65000"/>
                    <a:lumOff val="3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65000"/>
                    <a:lumOff val="3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Consolas"/>
              <a:cs typeface="Helvetica"/>
            </a:endParaRPr>
          </a:p>
          <a:p>
            <a:pPr marL="0" indent="0">
              <a:buFont typeface="Arial" panose="020B0604020202020204" pitchFamily="34" charset="0"/>
              <a:buNone/>
            </a:pPr>
            <a:r>
              <a:rPr lang="en-US" dirty="0">
                <a:latin typeface="Consolas"/>
                <a:cs typeface="Helvetica"/>
              </a:rPr>
              <a:t>data </a:t>
            </a:r>
            <a:r>
              <a:rPr lang="en-US" dirty="0">
                <a:solidFill>
                  <a:srgbClr val="7030A0"/>
                </a:solidFill>
                <a:latin typeface="Consolas"/>
                <a:cs typeface="Helvetica"/>
              </a:rPr>
              <a:t>=</a:t>
            </a:r>
            <a:r>
              <a:rPr lang="en-US" dirty="0">
                <a:latin typeface="Consolas"/>
                <a:cs typeface="Helvetica"/>
              </a:rPr>
              <a:t> </a:t>
            </a:r>
            <a:r>
              <a:rPr lang="en-US" dirty="0" err="1">
                <a:latin typeface="Consolas"/>
                <a:cs typeface="Helvetica"/>
              </a:rPr>
              <a:t>data_warehouse.</a:t>
            </a:r>
            <a:r>
              <a:rPr lang="en-US" dirty="0" err="1">
                <a:solidFill>
                  <a:srgbClr val="0070C0"/>
                </a:solidFill>
                <a:latin typeface="Consolas"/>
                <a:cs typeface="Helvetica"/>
              </a:rPr>
              <a:t>get_data</a:t>
            </a:r>
            <a:r>
              <a:rPr lang="en-US" dirty="0">
                <a:latin typeface="Consolas"/>
                <a:cs typeface="Helvetica"/>
              </a:rPr>
              <a:t>(</a:t>
            </a:r>
          </a:p>
          <a:p>
            <a:pPr marL="0" indent="0">
              <a:buFont typeface="Arial" panose="020B0604020202020204" pitchFamily="34" charset="0"/>
              <a:buNone/>
            </a:pPr>
            <a:r>
              <a:rPr lang="en-US" dirty="0">
                <a:latin typeface="Consolas"/>
                <a:cs typeface="Helvetica"/>
              </a:rPr>
              <a:t>    duration</a:t>
            </a:r>
            <a:r>
              <a:rPr lang="en-US" dirty="0">
                <a:solidFill>
                  <a:srgbClr val="7030A0"/>
                </a:solidFill>
                <a:latin typeface="Consolas"/>
                <a:cs typeface="Helvetica"/>
              </a:rPr>
              <a:t>=</a:t>
            </a:r>
            <a:r>
              <a:rPr lang="en-US" dirty="0">
                <a:latin typeface="Consolas"/>
                <a:cs typeface="Helvetica"/>
              </a:rPr>
              <a:t>(</a:t>
            </a:r>
            <a:r>
              <a:rPr lang="en-US" dirty="0">
                <a:solidFill>
                  <a:srgbClr val="C00000"/>
                </a:solidFill>
                <a:latin typeface="Consolas"/>
                <a:cs typeface="Helvetica"/>
              </a:rPr>
              <a:t>'2023-01-01'</a:t>
            </a:r>
            <a:r>
              <a:rPr lang="en-US" dirty="0">
                <a:latin typeface="Consolas"/>
                <a:cs typeface="Helvetica"/>
              </a:rPr>
              <a:t>, </a:t>
            </a:r>
            <a:r>
              <a:rPr lang="en-US" dirty="0">
                <a:solidFill>
                  <a:srgbClr val="C00000"/>
                </a:solidFill>
                <a:latin typeface="Consolas"/>
                <a:cs typeface="Helvetica"/>
              </a:rPr>
              <a:t>'2023-04-30'</a:t>
            </a:r>
            <a:r>
              <a:rPr lang="en-US" dirty="0">
                <a:latin typeface="Consolas"/>
                <a:cs typeface="Helvetica"/>
              </a:rPr>
              <a:t>),</a:t>
            </a:r>
          </a:p>
          <a:p>
            <a:pPr marL="0" indent="0">
              <a:buFont typeface="Arial" panose="020B0604020202020204" pitchFamily="34" charset="0"/>
              <a:buNone/>
            </a:pPr>
            <a:r>
              <a:rPr lang="en-US" dirty="0">
                <a:latin typeface="Consolas"/>
                <a:cs typeface="Helvetica"/>
              </a:rPr>
              <a:t>    realm</a:t>
            </a:r>
            <a:r>
              <a:rPr lang="en-US" dirty="0">
                <a:solidFill>
                  <a:srgbClr val="7030A0"/>
                </a:solidFill>
                <a:latin typeface="Consolas"/>
                <a:cs typeface="Helvetica"/>
              </a:rPr>
              <a:t>=</a:t>
            </a:r>
            <a:r>
              <a:rPr lang="en-US" dirty="0">
                <a:solidFill>
                  <a:srgbClr val="C00000"/>
                </a:solidFill>
                <a:latin typeface="Consolas"/>
                <a:cs typeface="Helvetica"/>
              </a:rPr>
              <a:t>'Jobs'</a:t>
            </a:r>
            <a:r>
              <a:rPr lang="en-US" dirty="0">
                <a:latin typeface="Consolas"/>
                <a:cs typeface="Helvetica"/>
              </a:rPr>
              <a:t>,</a:t>
            </a:r>
          </a:p>
          <a:p>
            <a:pPr marL="0" indent="0">
              <a:buFont typeface="Arial" panose="020B0604020202020204" pitchFamily="34" charset="0"/>
              <a:buNone/>
            </a:pPr>
            <a:r>
              <a:rPr lang="en-US" dirty="0">
                <a:latin typeface="Consolas"/>
                <a:cs typeface="Helvetica"/>
              </a:rPr>
              <a:t>    metric</a:t>
            </a:r>
            <a:r>
              <a:rPr lang="en-US" dirty="0">
                <a:solidFill>
                  <a:srgbClr val="7030A0"/>
                </a:solidFill>
                <a:latin typeface="Consolas"/>
                <a:cs typeface="Helvetica"/>
              </a:rPr>
              <a:t>=</a:t>
            </a:r>
            <a:r>
              <a:rPr lang="en-US" dirty="0">
                <a:solidFill>
                  <a:srgbClr val="C00000"/>
                </a:solidFill>
                <a:latin typeface="Consolas"/>
                <a:cs typeface="Helvetica"/>
              </a:rPr>
              <a:t>'CPU Hours: Total'</a:t>
            </a:r>
            <a:r>
              <a:rPr lang="en-US" dirty="0">
                <a:solidFill>
                  <a:srgbClr val="595959"/>
                </a:solidFill>
                <a:latin typeface="Consolas"/>
                <a:cs typeface="Helvetica"/>
              </a:rPr>
              <a:t>,</a:t>
            </a:r>
          </a:p>
          <a:p>
            <a:pPr marL="0" indent="0">
              <a:buFont typeface="Arial" panose="020B0604020202020204" pitchFamily="34" charset="0"/>
              <a:buNone/>
            </a:pPr>
            <a:r>
              <a:rPr lang="en-US" dirty="0">
                <a:latin typeface="Consolas"/>
                <a:cs typeface="Helvetica"/>
              </a:rPr>
              <a:t>    dimension</a:t>
            </a:r>
            <a:r>
              <a:rPr lang="en-US" dirty="0">
                <a:solidFill>
                  <a:srgbClr val="7030A0"/>
                </a:solidFill>
                <a:latin typeface="Consolas"/>
                <a:cs typeface="Helvetica"/>
              </a:rPr>
              <a:t>=</a:t>
            </a:r>
            <a:r>
              <a:rPr lang="en-US" dirty="0">
                <a:solidFill>
                  <a:srgbClr val="C00000"/>
                </a:solidFill>
                <a:latin typeface="Consolas"/>
                <a:cs typeface="Helvetica"/>
              </a:rPr>
              <a:t>'Field of Science'</a:t>
            </a:r>
            <a:r>
              <a:rPr lang="en-US" dirty="0">
                <a:latin typeface="Consolas"/>
                <a:cs typeface="Helvetica"/>
              </a:rPr>
              <a:t>,</a:t>
            </a:r>
          </a:p>
          <a:p>
            <a:pPr marL="0" indent="0">
              <a:buFont typeface="Arial" panose="020B0604020202020204" pitchFamily="34" charset="0"/>
              <a:buNone/>
            </a:pPr>
            <a:r>
              <a:rPr lang="en-US" dirty="0">
                <a:latin typeface="Consolas"/>
                <a:cs typeface="Helvetica"/>
              </a:rPr>
              <a:t>    filters</a:t>
            </a:r>
            <a:r>
              <a:rPr lang="en-US" dirty="0">
                <a:solidFill>
                  <a:srgbClr val="7030A0"/>
                </a:solidFill>
                <a:latin typeface="Consolas"/>
                <a:cs typeface="Helvetica"/>
              </a:rPr>
              <a:t>=</a:t>
            </a:r>
            <a:r>
              <a:rPr lang="en-US" dirty="0">
                <a:latin typeface="Consolas"/>
                <a:cs typeface="Helvetica"/>
              </a:rPr>
              <a:t>{</a:t>
            </a:r>
            <a:r>
              <a:rPr lang="en-US" dirty="0">
                <a:solidFill>
                  <a:srgbClr val="C00000"/>
                </a:solidFill>
                <a:latin typeface="Consolas"/>
                <a:cs typeface="Helvetica"/>
              </a:rPr>
              <a:t>'Resource'</a:t>
            </a:r>
            <a:r>
              <a:rPr lang="en-US" dirty="0">
                <a:latin typeface="Consolas"/>
                <a:cs typeface="Helvetica"/>
              </a:rPr>
              <a:t>: </a:t>
            </a:r>
            <a:r>
              <a:rPr lang="en-US" dirty="0">
                <a:solidFill>
                  <a:srgbClr val="C00000"/>
                </a:solidFill>
                <a:latin typeface="Consolas"/>
                <a:cs typeface="Helvetica"/>
              </a:rPr>
              <a:t>'Expanse GPU'</a:t>
            </a:r>
            <a:r>
              <a:rPr lang="en-US" dirty="0">
                <a:latin typeface="Consolas"/>
                <a:cs typeface="Helvetica"/>
              </a:rPr>
              <a:t>},</a:t>
            </a:r>
          </a:p>
          <a:p>
            <a:pPr marL="0" indent="0">
              <a:buFont typeface="Arial" panose="020B0604020202020204" pitchFamily="34" charset="0"/>
              <a:buNone/>
            </a:pPr>
            <a:r>
              <a:rPr lang="en-US" dirty="0">
                <a:latin typeface="Consolas"/>
                <a:cs typeface="Helvetica"/>
              </a:rPr>
              <a:t>    </a:t>
            </a:r>
            <a:r>
              <a:rPr lang="en-US" dirty="0" err="1">
                <a:latin typeface="Consolas"/>
                <a:cs typeface="Helvetica"/>
              </a:rPr>
              <a:t>dataset_type</a:t>
            </a:r>
            <a:r>
              <a:rPr lang="en-US" dirty="0">
                <a:solidFill>
                  <a:srgbClr val="7030A0"/>
                </a:solidFill>
                <a:latin typeface="Consolas"/>
                <a:cs typeface="Helvetica"/>
              </a:rPr>
              <a:t>=</a:t>
            </a:r>
            <a:r>
              <a:rPr lang="en-US" dirty="0">
                <a:solidFill>
                  <a:srgbClr val="C00000"/>
                </a:solidFill>
                <a:latin typeface="Consolas"/>
                <a:cs typeface="Helvetica"/>
              </a:rPr>
              <a:t>'timeseries'</a:t>
            </a:r>
            <a:r>
              <a:rPr lang="en-US" dirty="0">
                <a:latin typeface="Consolas"/>
                <a:cs typeface="Helvetica"/>
              </a:rPr>
              <a:t>,</a:t>
            </a:r>
          </a:p>
          <a:p>
            <a:pPr marL="0" indent="0">
              <a:buFont typeface="Arial" panose="020B0604020202020204" pitchFamily="34" charset="0"/>
              <a:buNone/>
            </a:pPr>
            <a:r>
              <a:rPr lang="en-US" dirty="0">
                <a:latin typeface="Consolas"/>
                <a:cs typeface="Helvetica"/>
              </a:rPr>
              <a:t>    </a:t>
            </a:r>
            <a:r>
              <a:rPr lang="en-US" dirty="0" err="1">
                <a:latin typeface="Consolas"/>
                <a:cs typeface="Helvetica"/>
              </a:rPr>
              <a:t>aggregation_unit</a:t>
            </a:r>
            <a:r>
              <a:rPr lang="en-US" dirty="0">
                <a:solidFill>
                  <a:srgbClr val="7030A0"/>
                </a:solidFill>
                <a:latin typeface="Consolas"/>
                <a:cs typeface="Helvetica"/>
              </a:rPr>
              <a:t>=</a:t>
            </a:r>
            <a:r>
              <a:rPr lang="en-US" dirty="0">
                <a:solidFill>
                  <a:srgbClr val="C00000"/>
                </a:solidFill>
                <a:latin typeface="Consolas"/>
                <a:cs typeface="Helvetica"/>
              </a:rPr>
              <a:t>'Day'</a:t>
            </a:r>
          </a:p>
          <a:p>
            <a:pPr marL="0" indent="0">
              <a:buFont typeface="Arial" panose="020B0604020202020204" pitchFamily="34" charset="0"/>
              <a:buNone/>
            </a:pPr>
            <a:r>
              <a:rPr lang="en-US" dirty="0">
                <a:latin typeface="Consolas"/>
                <a:cs typeface="Helvetica"/>
              </a:rPr>
              <a:t>)</a:t>
            </a:r>
          </a:p>
        </p:txBody>
      </p:sp>
    </p:spTree>
    <p:extLst>
      <p:ext uri="{BB962C8B-B14F-4D97-AF65-F5344CB8AC3E}">
        <p14:creationId xmlns:p14="http://schemas.microsoft.com/office/powerpoint/2010/main" val="625021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A8C0-6B8B-C029-EFA9-2D1CDFDDCF74}"/>
              </a:ext>
            </a:extLst>
          </p:cNvPr>
          <p:cNvSpPr>
            <a:spLocks noGrp="1"/>
          </p:cNvSpPr>
          <p:nvPr>
            <p:ph type="title"/>
          </p:nvPr>
        </p:nvSpPr>
        <p:spPr/>
        <p:txBody>
          <a:bodyPr/>
          <a:lstStyle/>
          <a:p>
            <a:r>
              <a:rPr lang="en-US" sz="4000">
                <a:latin typeface="Helvetica"/>
                <a:cs typeface="Helvetica"/>
              </a:rPr>
              <a:t>Example </a:t>
            </a:r>
            <a:r>
              <a:rPr lang="en-US" sz="4000" err="1">
                <a:latin typeface="Helvetica"/>
                <a:cs typeface="Helvetica"/>
              </a:rPr>
              <a:t>Jupyter</a:t>
            </a:r>
            <a:r>
              <a:rPr lang="en-US" sz="4000">
                <a:latin typeface="Helvetica"/>
                <a:cs typeface="Helvetica"/>
              </a:rPr>
              <a:t> notebooks</a:t>
            </a:r>
            <a:endParaRPr lang="en-US" sz="4000">
              <a:cs typeface="Helvetica"/>
            </a:endParaRPr>
          </a:p>
        </p:txBody>
      </p:sp>
      <p:sp>
        <p:nvSpPr>
          <p:cNvPr id="3" name="Content Placeholder 2">
            <a:extLst>
              <a:ext uri="{FF2B5EF4-FFF2-40B4-BE49-F238E27FC236}">
                <a16:creationId xmlns:a16="http://schemas.microsoft.com/office/drawing/2014/main" id="{4DACD15A-68D8-8DB5-CFBB-6CAF89C54A75}"/>
              </a:ext>
            </a:extLst>
          </p:cNvPr>
          <p:cNvSpPr>
            <a:spLocks noGrp="1"/>
          </p:cNvSpPr>
          <p:nvPr>
            <p:ph sz="half" idx="1"/>
          </p:nvPr>
        </p:nvSpPr>
        <p:spPr>
          <a:xfrm>
            <a:off x="838200" y="1619561"/>
            <a:ext cx="10515599" cy="3625606"/>
          </a:xfrm>
        </p:spPr>
        <p:txBody>
          <a:bodyPr vert="horz" lIns="91440" tIns="45720" rIns="91440" bIns="45720" rtlCol="0" anchor="t">
            <a:normAutofit fontScale="92500" lnSpcReduction="20000"/>
          </a:bodyPr>
          <a:lstStyle/>
          <a:p>
            <a:r>
              <a:rPr lang="en-US" dirty="0">
                <a:latin typeface="Helvetica"/>
                <a:cs typeface="Helvetica"/>
              </a:rPr>
              <a:t>GitHub repository: </a:t>
            </a:r>
            <a:r>
              <a:rPr lang="en-US" dirty="0">
                <a:latin typeface="Helvetica"/>
                <a:cs typeface="Helvetica"/>
                <a:hlinkClick r:id="rId3"/>
              </a:rPr>
              <a:t>https://github.com/ubccr/xdmod-notebooks</a:t>
            </a:r>
            <a:endParaRPr lang="en-US" dirty="0">
              <a:latin typeface="Helvetica"/>
              <a:cs typeface="Helvetica"/>
            </a:endParaRPr>
          </a:p>
          <a:p>
            <a:r>
              <a:rPr lang="en-US" dirty="0">
                <a:latin typeface="Helvetica"/>
                <a:cs typeface="Helvetica"/>
              </a:rPr>
              <a:t>Instructions for running via Anaconda or Docker</a:t>
            </a:r>
          </a:p>
          <a:p>
            <a:r>
              <a:rPr lang="en-US" dirty="0">
                <a:latin typeface="Helvetica"/>
                <a:cs typeface="Helvetica"/>
              </a:rPr>
              <a:t>Used in PEARC23 tutorial</a:t>
            </a:r>
          </a:p>
          <a:p>
            <a:r>
              <a:rPr lang="en-US" b="1" dirty="0" err="1">
                <a:latin typeface="Helvetica"/>
                <a:cs typeface="Helvetica"/>
              </a:rPr>
              <a:t>XDMoD</a:t>
            </a:r>
            <a:r>
              <a:rPr lang="en-US" b="1" dirty="0">
                <a:latin typeface="Helvetica"/>
                <a:cs typeface="Helvetica"/>
              </a:rPr>
              <a:t>-Data-First-</a:t>
            </a:r>
            <a:r>
              <a:rPr lang="en-US" b="1" dirty="0" err="1">
                <a:latin typeface="Helvetica"/>
                <a:cs typeface="Helvetica"/>
              </a:rPr>
              <a:t>Example.ipynb</a:t>
            </a:r>
            <a:r>
              <a:rPr lang="en-US" b="1" dirty="0">
                <a:latin typeface="Helvetica"/>
                <a:cs typeface="Helvetica"/>
              </a:rPr>
              <a:t>:</a:t>
            </a:r>
          </a:p>
          <a:p>
            <a:pPr lvl="1"/>
            <a:r>
              <a:rPr lang="en-US" dirty="0">
                <a:latin typeface="Helvetica"/>
                <a:cs typeface="Helvetica"/>
              </a:rPr>
              <a:t>Get data, make plots similar to what you can make</a:t>
            </a:r>
            <a:br>
              <a:rPr lang="en-US" dirty="0">
                <a:latin typeface="Helvetica"/>
                <a:cs typeface="Helvetica"/>
              </a:rPr>
            </a:br>
            <a:r>
              <a:rPr lang="en-US" dirty="0">
                <a:latin typeface="Helvetica"/>
                <a:cs typeface="Helvetica"/>
              </a:rPr>
              <a:t>in portal, make plots you cannot make in portal</a:t>
            </a:r>
          </a:p>
          <a:p>
            <a:r>
              <a:rPr lang="en-US" b="1" dirty="0" err="1">
                <a:latin typeface="Helvetica"/>
                <a:cs typeface="Helvetica"/>
              </a:rPr>
              <a:t>XDMoD</a:t>
            </a:r>
            <a:r>
              <a:rPr lang="en-US" b="1" dirty="0">
                <a:latin typeface="Helvetica"/>
                <a:cs typeface="Helvetica"/>
              </a:rPr>
              <a:t>-Data-Raw-Data-</a:t>
            </a:r>
            <a:r>
              <a:rPr lang="en-US" b="1" dirty="0" err="1">
                <a:latin typeface="Helvetica"/>
                <a:cs typeface="Helvetica"/>
              </a:rPr>
              <a:t>Example.ipynb</a:t>
            </a:r>
            <a:r>
              <a:rPr lang="en-US" b="1" dirty="0">
                <a:latin typeface="Helvetica"/>
                <a:cs typeface="Helvetica"/>
              </a:rPr>
              <a:t>:</a:t>
            </a:r>
          </a:p>
          <a:p>
            <a:pPr lvl="1"/>
            <a:r>
              <a:rPr lang="en-US" dirty="0">
                <a:latin typeface="Helvetica"/>
                <a:cs typeface="Helvetica"/>
              </a:rPr>
              <a:t>Get raw data, group, filter, and plot</a:t>
            </a:r>
            <a:endParaRPr lang="en-US" dirty="0">
              <a:cs typeface="Helvetica"/>
            </a:endParaRPr>
          </a:p>
          <a:p>
            <a:r>
              <a:rPr lang="en-US" b="1" dirty="0" err="1">
                <a:latin typeface="Helvetica"/>
                <a:cs typeface="Helvetica"/>
              </a:rPr>
              <a:t>XDMoD</a:t>
            </a:r>
            <a:r>
              <a:rPr lang="en-US" b="1" dirty="0">
                <a:latin typeface="Helvetica"/>
                <a:cs typeface="Helvetica"/>
              </a:rPr>
              <a:t>-Data-Machine-Learning-</a:t>
            </a:r>
            <a:r>
              <a:rPr lang="en-US" b="1" dirty="0" err="1">
                <a:latin typeface="Helvetica"/>
                <a:cs typeface="Helvetica"/>
              </a:rPr>
              <a:t>Example.ipynb</a:t>
            </a:r>
            <a:r>
              <a:rPr lang="en-US" b="1" dirty="0">
                <a:latin typeface="Helvetica"/>
                <a:cs typeface="Helvetica"/>
              </a:rPr>
              <a:t>:</a:t>
            </a:r>
          </a:p>
          <a:p>
            <a:pPr lvl="1"/>
            <a:r>
              <a:rPr lang="en-US" dirty="0">
                <a:latin typeface="Helvetica"/>
                <a:cs typeface="Helvetica"/>
              </a:rPr>
              <a:t>Get raw data, run random forest regression model</a:t>
            </a:r>
          </a:p>
        </p:txBody>
      </p:sp>
      <p:pic>
        <p:nvPicPr>
          <p:cNvPr id="5" name="Picture 4" descr="Screenshot of a box and whiskers plot">
            <a:extLst>
              <a:ext uri="{FF2B5EF4-FFF2-40B4-BE49-F238E27FC236}">
                <a16:creationId xmlns:a16="http://schemas.microsoft.com/office/drawing/2014/main" id="{1F182B70-4C13-46E6-4C79-C4FA56184801}"/>
              </a:ext>
            </a:extLst>
          </p:cNvPr>
          <p:cNvPicPr>
            <a:picLocks noChangeAspect="1"/>
          </p:cNvPicPr>
          <p:nvPr/>
        </p:nvPicPr>
        <p:blipFill>
          <a:blip r:embed="rId4"/>
          <a:stretch>
            <a:fillRect/>
          </a:stretch>
        </p:blipFill>
        <p:spPr>
          <a:xfrm>
            <a:off x="8082041" y="2473690"/>
            <a:ext cx="3660576" cy="1934677"/>
          </a:xfrm>
          <a:prstGeom prst="rect">
            <a:avLst/>
          </a:prstGeom>
        </p:spPr>
      </p:pic>
    </p:spTree>
    <p:extLst>
      <p:ext uri="{BB962C8B-B14F-4D97-AF65-F5344CB8AC3E}">
        <p14:creationId xmlns:p14="http://schemas.microsoft.com/office/powerpoint/2010/main" val="419377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A8C0-6B8B-C029-EFA9-2D1CDFDDCF74}"/>
              </a:ext>
            </a:extLst>
          </p:cNvPr>
          <p:cNvSpPr>
            <a:spLocks noGrp="1"/>
          </p:cNvSpPr>
          <p:nvPr>
            <p:ph type="title"/>
          </p:nvPr>
        </p:nvSpPr>
        <p:spPr/>
        <p:txBody>
          <a:bodyPr/>
          <a:lstStyle/>
          <a:p>
            <a:r>
              <a:rPr lang="en-US">
                <a:latin typeface="Helvetica"/>
                <a:cs typeface="Helvetica"/>
              </a:rPr>
              <a:t>Case study #1</a:t>
            </a:r>
            <a:endParaRPr lang="en-US"/>
          </a:p>
        </p:txBody>
      </p:sp>
      <p:sp>
        <p:nvSpPr>
          <p:cNvPr id="3" name="Content Placeholder 2">
            <a:extLst>
              <a:ext uri="{FF2B5EF4-FFF2-40B4-BE49-F238E27FC236}">
                <a16:creationId xmlns:a16="http://schemas.microsoft.com/office/drawing/2014/main" id="{4DACD15A-68D8-8DB5-CFBB-6CAF89C54A75}"/>
              </a:ext>
            </a:extLst>
          </p:cNvPr>
          <p:cNvSpPr>
            <a:spLocks noGrp="1"/>
          </p:cNvSpPr>
          <p:nvPr>
            <p:ph sz="half" idx="1"/>
          </p:nvPr>
        </p:nvSpPr>
        <p:spPr>
          <a:xfrm>
            <a:off x="838200" y="1619561"/>
            <a:ext cx="10515599" cy="3625606"/>
          </a:xfrm>
        </p:spPr>
        <p:txBody>
          <a:bodyPr vert="horz" lIns="91440" tIns="45720" rIns="91440" bIns="45720" rtlCol="0" anchor="t">
            <a:normAutofit fontScale="77500" lnSpcReduction="20000"/>
          </a:bodyPr>
          <a:lstStyle/>
          <a:p>
            <a:r>
              <a:rPr lang="en-US">
                <a:latin typeface="Helvetica"/>
                <a:cs typeface="Helvetica"/>
              </a:rPr>
              <a:t>Usage of ACCESS-allocated resources by US state over nine-month period</a:t>
            </a:r>
          </a:p>
          <a:p>
            <a:r>
              <a:rPr lang="en-US">
                <a:latin typeface="Helvetica"/>
                <a:cs typeface="Helvetica"/>
              </a:rPr>
              <a:t>Use Python API to fetch data from </a:t>
            </a:r>
            <a:r>
              <a:rPr lang="en-US" i="1">
                <a:latin typeface="Helvetica"/>
                <a:cs typeface="Helvetica"/>
              </a:rPr>
              <a:t>Jobs</a:t>
            </a:r>
            <a:r>
              <a:rPr lang="en-US">
                <a:latin typeface="Helvetica"/>
                <a:cs typeface="Helvetica"/>
              </a:rPr>
              <a:t> realm of ACCESS </a:t>
            </a:r>
            <a:r>
              <a:rPr lang="en-US" err="1">
                <a:latin typeface="Helvetica"/>
                <a:cs typeface="Helvetica"/>
              </a:rPr>
              <a:t>XDMoD</a:t>
            </a:r>
            <a:endParaRPr lang="en-US">
              <a:latin typeface="Helvetica"/>
              <a:cs typeface="Helvetica"/>
            </a:endParaRPr>
          </a:p>
          <a:p>
            <a:pPr lvl="1"/>
            <a:r>
              <a:rPr lang="en-US">
                <a:latin typeface="Helvetica"/>
                <a:cs typeface="Helvetica"/>
              </a:rPr>
              <a:t>Metrics:</a:t>
            </a:r>
          </a:p>
          <a:p>
            <a:pPr lvl="2"/>
            <a:r>
              <a:rPr lang="en-US">
                <a:latin typeface="Helvetica"/>
                <a:cs typeface="Helvetica"/>
              </a:rPr>
              <a:t>Number of ACCESS credits charged</a:t>
            </a:r>
          </a:p>
          <a:p>
            <a:pPr lvl="2"/>
            <a:r>
              <a:rPr lang="en-US">
                <a:latin typeface="Helvetica"/>
                <a:cs typeface="Helvetica"/>
              </a:rPr>
              <a:t>Number of active users</a:t>
            </a:r>
          </a:p>
          <a:p>
            <a:pPr lvl="2"/>
            <a:r>
              <a:rPr lang="en-US">
                <a:latin typeface="Helvetica"/>
                <a:cs typeface="Helvetica"/>
              </a:rPr>
              <a:t>Number of active institutions</a:t>
            </a:r>
          </a:p>
          <a:p>
            <a:pPr lvl="1"/>
            <a:r>
              <a:rPr lang="en-US">
                <a:latin typeface="Helvetica"/>
                <a:cs typeface="Helvetica"/>
              </a:rPr>
              <a:t>Group by </a:t>
            </a:r>
            <a:r>
              <a:rPr lang="en-US" i="1">
                <a:latin typeface="Helvetica"/>
                <a:cs typeface="Helvetica"/>
              </a:rPr>
              <a:t>User State</a:t>
            </a:r>
            <a:endParaRPr lang="en-US"/>
          </a:p>
          <a:p>
            <a:pPr lvl="1"/>
            <a:r>
              <a:rPr lang="en-US">
                <a:latin typeface="Helvetica"/>
                <a:cs typeface="Helvetica"/>
              </a:rPr>
              <a:t>Filter by </a:t>
            </a:r>
            <a:r>
              <a:rPr lang="en-US" i="1">
                <a:latin typeface="Helvetica"/>
                <a:cs typeface="Helvetica"/>
              </a:rPr>
              <a:t>User Country: United States</a:t>
            </a:r>
          </a:p>
          <a:p>
            <a:r>
              <a:rPr lang="en-US">
                <a:latin typeface="Helvetica"/>
                <a:cs typeface="Helvetica"/>
              </a:rPr>
              <a:t>Join data from other sources</a:t>
            </a:r>
          </a:p>
          <a:p>
            <a:pPr lvl="1"/>
            <a:r>
              <a:rPr lang="en-US" err="1">
                <a:latin typeface="Helvetica"/>
                <a:cs typeface="Helvetica"/>
              </a:rPr>
              <a:t>EPSCoR</a:t>
            </a:r>
            <a:r>
              <a:rPr lang="en-US">
                <a:latin typeface="Helvetica"/>
                <a:cs typeface="Helvetica"/>
              </a:rPr>
              <a:t> jurisdictions</a:t>
            </a:r>
          </a:p>
          <a:p>
            <a:pPr lvl="1"/>
            <a:r>
              <a:rPr lang="en-US">
                <a:latin typeface="Helvetica"/>
                <a:cs typeface="Helvetica"/>
              </a:rPr>
              <a:t>State populations</a:t>
            </a:r>
          </a:p>
          <a:p>
            <a:r>
              <a:rPr lang="en-US">
                <a:latin typeface="Helvetica"/>
                <a:cs typeface="Helvetica"/>
              </a:rPr>
              <a:t>Create Markdown tables and choropleth plots</a:t>
            </a:r>
          </a:p>
        </p:txBody>
      </p:sp>
      <p:pic>
        <p:nvPicPr>
          <p:cNvPr id="4" name="Picture 3" descr="Screenshot of a Jupyter notebook with a choropleth map and a description above it that reads: &quot;The choropleth map below shows the usage of ACCESS-allocated compute resources from 2022-11-01 to 2023-08-27 by US state. The state is determined from the location of the institution that each ACCESS user is associated with. Only US_based institutions are shown. The usage is shown in ACCESS Credit Equivalents which are a measure of how much compute time was used. One ACCESS Credit Equivalent is defined as one CPU hour on SDSC Expanse (an AMD EPYC 7742 based compute resource). The ACCESS Credit Equivalent allows comparison between usage of node-allocated, core-allocated and GPU-allocated resources. It also allows a comparison between resources with different compute power per core. The conversion rate between an ACCESS Credit and a resource service unit is shown at the bottom of this document.&quot;">
            <a:extLst>
              <a:ext uri="{FF2B5EF4-FFF2-40B4-BE49-F238E27FC236}">
                <a16:creationId xmlns:a16="http://schemas.microsoft.com/office/drawing/2014/main" id="{1E968B93-DC93-9C51-9547-2640F4C338F5}"/>
              </a:ext>
            </a:extLst>
          </p:cNvPr>
          <p:cNvPicPr>
            <a:picLocks noChangeAspect="1"/>
          </p:cNvPicPr>
          <p:nvPr/>
        </p:nvPicPr>
        <p:blipFill>
          <a:blip r:embed="rId2"/>
          <a:stretch>
            <a:fillRect/>
          </a:stretch>
        </p:blipFill>
        <p:spPr>
          <a:xfrm>
            <a:off x="7037635" y="2369400"/>
            <a:ext cx="4658482" cy="3308129"/>
          </a:xfrm>
          <a:prstGeom prst="rect">
            <a:avLst/>
          </a:prstGeom>
        </p:spPr>
      </p:pic>
    </p:spTree>
    <p:extLst>
      <p:ext uri="{BB962C8B-B14F-4D97-AF65-F5344CB8AC3E}">
        <p14:creationId xmlns:p14="http://schemas.microsoft.com/office/powerpoint/2010/main" val="2325719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A8C0-6B8B-C029-EFA9-2D1CDFDDCF74}"/>
              </a:ext>
            </a:extLst>
          </p:cNvPr>
          <p:cNvSpPr>
            <a:spLocks noGrp="1"/>
          </p:cNvSpPr>
          <p:nvPr>
            <p:ph type="title"/>
          </p:nvPr>
        </p:nvSpPr>
        <p:spPr/>
        <p:txBody>
          <a:bodyPr/>
          <a:lstStyle/>
          <a:p>
            <a:r>
              <a:rPr lang="en-US">
                <a:latin typeface="Helvetica"/>
                <a:cs typeface="Helvetica"/>
              </a:rPr>
              <a:t>Case study #2</a:t>
            </a:r>
            <a:endParaRPr lang="en-US"/>
          </a:p>
        </p:txBody>
      </p:sp>
      <p:sp>
        <p:nvSpPr>
          <p:cNvPr id="3" name="Content Placeholder 2">
            <a:extLst>
              <a:ext uri="{FF2B5EF4-FFF2-40B4-BE49-F238E27FC236}">
                <a16:creationId xmlns:a16="http://schemas.microsoft.com/office/drawing/2014/main" id="{4DACD15A-68D8-8DB5-CFBB-6CAF89C54A75}"/>
              </a:ext>
            </a:extLst>
          </p:cNvPr>
          <p:cNvSpPr>
            <a:spLocks noGrp="1"/>
          </p:cNvSpPr>
          <p:nvPr>
            <p:ph sz="half" idx="1"/>
          </p:nvPr>
        </p:nvSpPr>
        <p:spPr>
          <a:xfrm>
            <a:off x="838200" y="1331236"/>
            <a:ext cx="5531708" cy="4674927"/>
          </a:xfrm>
        </p:spPr>
        <p:txBody>
          <a:bodyPr vert="horz" lIns="91440" tIns="45720" rIns="91440" bIns="45720" rtlCol="0" anchor="t">
            <a:normAutofit fontScale="70000" lnSpcReduction="20000"/>
          </a:bodyPr>
          <a:lstStyle/>
          <a:p>
            <a:r>
              <a:rPr lang="en-US" dirty="0">
                <a:latin typeface="Helvetica"/>
                <a:cs typeface="Helvetica"/>
              </a:rPr>
              <a:t>Machine learning random forest classification</a:t>
            </a:r>
            <a:endParaRPr lang="en-US" dirty="0"/>
          </a:p>
          <a:p>
            <a:r>
              <a:rPr lang="en-US" dirty="0">
                <a:latin typeface="Helvetica"/>
                <a:cs typeface="Helvetica"/>
              </a:rPr>
              <a:t>Predict software application given characteristics of compute job</a:t>
            </a:r>
          </a:p>
          <a:p>
            <a:r>
              <a:rPr lang="en-US" dirty="0">
                <a:latin typeface="Helvetica"/>
                <a:cs typeface="Helvetica"/>
              </a:rPr>
              <a:t>Use Python API to fetch raw data from Job Performance (</a:t>
            </a:r>
            <a:r>
              <a:rPr lang="en-US" i="1" dirty="0" err="1">
                <a:latin typeface="Helvetica"/>
                <a:cs typeface="Helvetica"/>
              </a:rPr>
              <a:t>SUPReMM</a:t>
            </a:r>
            <a:r>
              <a:rPr lang="en-US" dirty="0">
                <a:latin typeface="Helvetica"/>
                <a:cs typeface="Helvetica"/>
              </a:rPr>
              <a:t>) realm of ACCESS </a:t>
            </a:r>
            <a:r>
              <a:rPr lang="en-US" dirty="0" err="1">
                <a:latin typeface="Helvetica"/>
                <a:cs typeface="Helvetica"/>
              </a:rPr>
              <a:t>XDMoD</a:t>
            </a:r>
            <a:endParaRPr lang="en-US" dirty="0">
              <a:cs typeface="Helvetica"/>
            </a:endParaRPr>
          </a:p>
          <a:p>
            <a:r>
              <a:rPr lang="en-US" dirty="0">
                <a:latin typeface="Helvetica"/>
                <a:cs typeface="Helvetica"/>
              </a:rPr>
              <a:t>Predictors: </a:t>
            </a:r>
            <a:r>
              <a:rPr lang="en-US" i="1" dirty="0">
                <a:latin typeface="Helvetica"/>
                <a:cs typeface="Helvetica"/>
              </a:rPr>
              <a:t>CPU User, Wall Time, Total memory used, Net Ib0 Rx, Net Ib0 Tx, </a:t>
            </a:r>
            <a:r>
              <a:rPr lang="en-US" sz="2900" i="1" dirty="0">
                <a:latin typeface="Helvetica"/>
                <a:cs typeface="Helvetica"/>
              </a:rPr>
              <a:t>CPU User </a:t>
            </a:r>
            <a:r>
              <a:rPr lang="en-US" sz="2900" i="1" dirty="0" err="1">
                <a:latin typeface="Helvetica"/>
                <a:cs typeface="Helvetica"/>
              </a:rPr>
              <a:t>cov</a:t>
            </a:r>
            <a:r>
              <a:rPr lang="en-US" sz="2900" i="1" dirty="0">
                <a:latin typeface="Helvetica"/>
                <a:cs typeface="Helvetica"/>
              </a:rPr>
              <a:t>, </a:t>
            </a:r>
            <a:r>
              <a:rPr lang="en-US" i="1" dirty="0">
                <a:latin typeface="Helvetica"/>
                <a:cs typeface="Helvetica"/>
              </a:rPr>
              <a:t>Memory Used </a:t>
            </a:r>
            <a:r>
              <a:rPr lang="en-US" i="1" dirty="0" err="1">
                <a:latin typeface="Helvetica"/>
                <a:cs typeface="Helvetica"/>
              </a:rPr>
              <a:t>Cov</a:t>
            </a:r>
            <a:r>
              <a:rPr lang="en-US" i="1" dirty="0">
                <a:latin typeface="Helvetica"/>
                <a:cs typeface="Helvetica"/>
              </a:rPr>
              <a:t>, Net Ib0 Rx </a:t>
            </a:r>
            <a:r>
              <a:rPr lang="en-US" i="1" dirty="0" err="1">
                <a:latin typeface="Helvetica"/>
                <a:cs typeface="Helvetica"/>
              </a:rPr>
              <a:t>Cov</a:t>
            </a:r>
            <a:r>
              <a:rPr lang="en-US" i="1" dirty="0">
                <a:latin typeface="Helvetica"/>
                <a:cs typeface="Helvetica"/>
              </a:rPr>
              <a:t>, Net Ib0 Tx </a:t>
            </a:r>
            <a:r>
              <a:rPr lang="en-US" i="1" dirty="0" err="1">
                <a:latin typeface="Helvetica"/>
                <a:cs typeface="Helvetica"/>
              </a:rPr>
              <a:t>Cov</a:t>
            </a:r>
            <a:endParaRPr lang="en-US" i="1" dirty="0">
              <a:latin typeface="Helvetica"/>
              <a:cs typeface="Helvetica"/>
            </a:endParaRPr>
          </a:p>
          <a:p>
            <a:r>
              <a:rPr lang="en-US" dirty="0">
                <a:latin typeface="Helvetica"/>
                <a:cs typeface="Helvetica"/>
              </a:rPr>
              <a:t>Filter top 8 applications over 2-month period</a:t>
            </a:r>
          </a:p>
          <a:p>
            <a:r>
              <a:rPr lang="en-US" dirty="0">
                <a:latin typeface="Helvetica"/>
                <a:cs typeface="Helvetica"/>
              </a:rPr>
              <a:t>Use scikit-learn</a:t>
            </a:r>
            <a:endParaRPr lang="en-US" dirty="0"/>
          </a:p>
          <a:p>
            <a:r>
              <a:rPr lang="en-US" dirty="0">
                <a:latin typeface="Helvetica"/>
                <a:cs typeface="Helvetica"/>
              </a:rPr>
              <a:t>40,134 training rows, 4,460 test rows</a:t>
            </a:r>
          </a:p>
          <a:p>
            <a:r>
              <a:rPr lang="en-US" dirty="0">
                <a:latin typeface="Helvetica"/>
                <a:cs typeface="Helvetica"/>
              </a:rPr>
              <a:t>Out-of-bag accuracy: 97%</a:t>
            </a:r>
          </a:p>
        </p:txBody>
      </p:sp>
      <p:pic>
        <p:nvPicPr>
          <p:cNvPr id="4" name="Picture 3" descr="Confusion matrix of true label vs predicted label. Applications are orca, lammps, q-espresso, gromacs, specfem2d, namd, gqal, and gmcchem">
            <a:extLst>
              <a:ext uri="{FF2B5EF4-FFF2-40B4-BE49-F238E27FC236}">
                <a16:creationId xmlns:a16="http://schemas.microsoft.com/office/drawing/2014/main" id="{567F80D1-B3C4-669B-F829-1AE967D47501}"/>
              </a:ext>
            </a:extLst>
          </p:cNvPr>
          <p:cNvPicPr>
            <a:picLocks noChangeAspect="1"/>
          </p:cNvPicPr>
          <p:nvPr/>
        </p:nvPicPr>
        <p:blipFill>
          <a:blip r:embed="rId2"/>
          <a:stretch>
            <a:fillRect/>
          </a:stretch>
        </p:blipFill>
        <p:spPr>
          <a:xfrm>
            <a:off x="6649781" y="1326292"/>
            <a:ext cx="4576118" cy="4576118"/>
          </a:xfrm>
          <a:prstGeom prst="rect">
            <a:avLst/>
          </a:prstGeom>
        </p:spPr>
      </p:pic>
      <p:sp>
        <p:nvSpPr>
          <p:cNvPr id="5" name="TextBox 4">
            <a:extLst>
              <a:ext uri="{FF2B5EF4-FFF2-40B4-BE49-F238E27FC236}">
                <a16:creationId xmlns:a16="http://schemas.microsoft.com/office/drawing/2014/main" id="{D24AC73E-F4B0-5D0D-8F3C-286B741A0B30}"/>
              </a:ext>
            </a:extLst>
          </p:cNvPr>
          <p:cNvSpPr txBox="1"/>
          <p:nvPr/>
        </p:nvSpPr>
        <p:spPr>
          <a:xfrm>
            <a:off x="7980405" y="1009135"/>
            <a:ext cx="33301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65000"/>
                    <a:lumOff val="35000"/>
                  </a:schemeClr>
                </a:solidFill>
                <a:latin typeface="Helvetica"/>
                <a:cs typeface="Helvetica"/>
              </a:rPr>
              <a:t>Confusion matrix</a:t>
            </a:r>
          </a:p>
        </p:txBody>
      </p:sp>
    </p:spTree>
    <p:extLst>
      <p:ext uri="{BB962C8B-B14F-4D97-AF65-F5344CB8AC3E}">
        <p14:creationId xmlns:p14="http://schemas.microsoft.com/office/powerpoint/2010/main" val="1726985318"/>
      </p:ext>
    </p:extLst>
  </p:cSld>
  <p:clrMapOvr>
    <a:masterClrMapping/>
  </p:clrMapOvr>
</p:sld>
</file>

<file path=ppt/theme/theme1.xml><?xml version="1.0" encoding="utf-8"?>
<a:theme xmlns:a="http://schemas.openxmlformats.org/drawingml/2006/main" name="ACCESS - Metric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SS_MMS_Template" id="{E655085B-23A6-A54E-8A4C-82C5B7148873}" vid="{74615F74-8EEF-F744-A75D-B60564F07F19}"/>
    </a:ext>
  </a:extLst>
</a:theme>
</file>

<file path=ppt/theme/theme2.xml><?xml version="1.0" encoding="utf-8"?>
<a:theme xmlns:a="http://schemas.openxmlformats.org/drawingml/2006/main" name="ACCESS - ALL">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ACCESS_MMS_Template" id="{E655085B-23A6-A54E-8A4C-82C5B7148873}" vid="{0D90BC11-A0EF-1F4C-AC90-FE5C9CFEC8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ACCESS - Metrics</Template>
  <TotalTime>1506</TotalTime>
  <Words>863</Words>
  <Application>Microsoft Macintosh PowerPoint</Application>
  <PresentationFormat>Widescreen</PresentationFormat>
  <Paragraphs>98</Paragraphs>
  <Slides>12</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Consolas</vt:lpstr>
      <vt:lpstr>Helvetica</vt:lpstr>
      <vt:lpstr>Helvetica Light</vt:lpstr>
      <vt:lpstr>ACCESS - Metrics</vt:lpstr>
      <vt:lpstr>ACCESS - ALL</vt:lpstr>
      <vt:lpstr>The Data Analytics Framework for XDMoD</vt:lpstr>
      <vt:lpstr>Introduction</vt:lpstr>
      <vt:lpstr>Open XDMoD</vt:lpstr>
      <vt:lpstr>Motivation</vt:lpstr>
      <vt:lpstr>Design goals</vt:lpstr>
      <vt:lpstr>Python API</vt:lpstr>
      <vt:lpstr>Example Jupyter notebooks</vt:lpstr>
      <vt:lpstr>Case study #1</vt:lpstr>
      <vt:lpstr>Case study #2</vt:lpstr>
      <vt:lpstr>Future plans</vt:lpstr>
      <vt:lpstr>Contributions welcome</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XDMoD Data Analytics Framework  PEARC ‘23 July 2023</dc:title>
  <dc:creator>Joseph White</dc:creator>
  <cp:lastModifiedBy>Aaron Weeden</cp:lastModifiedBy>
  <cp:revision>2</cp:revision>
  <dcterms:created xsi:type="dcterms:W3CDTF">2023-06-28T20:04:48Z</dcterms:created>
  <dcterms:modified xsi:type="dcterms:W3CDTF">2023-11-09T21:24:58Z</dcterms:modified>
</cp:coreProperties>
</file>